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9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0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1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2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3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14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15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theme/theme16.xml" ContentType="application/vnd.openxmlformats-officedocument.theme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theme/theme17.xml" ContentType="application/vnd.openxmlformats-officedocument.theme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theme/theme18.xml" ContentType="application/vnd.openxmlformats-officedocument.theme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theme/theme19.xml" ContentType="application/vnd.openxmlformats-officedocument.theme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theme/theme20.xml" ContentType="application/vnd.openxmlformats-officedocument.theme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theme/theme21.xml" ContentType="application/vnd.openxmlformats-officedocument.theme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7" r:id="rId1"/>
    <p:sldMasterId id="2147483817" r:id="rId2"/>
    <p:sldMasterId id="2147483829" r:id="rId3"/>
    <p:sldMasterId id="2147483841" r:id="rId4"/>
    <p:sldMasterId id="2147483854" r:id="rId5"/>
    <p:sldMasterId id="2147483866" r:id="rId6"/>
    <p:sldMasterId id="2147483878" r:id="rId7"/>
    <p:sldMasterId id="2147483891" r:id="rId8"/>
    <p:sldMasterId id="2147483904" r:id="rId9"/>
    <p:sldMasterId id="2147483920" r:id="rId10"/>
    <p:sldMasterId id="2147483933" r:id="rId11"/>
    <p:sldMasterId id="2147483947" r:id="rId12"/>
    <p:sldMasterId id="2147483962" r:id="rId13"/>
    <p:sldMasterId id="2147483974" r:id="rId14"/>
    <p:sldMasterId id="2147483986" r:id="rId15"/>
    <p:sldMasterId id="2147484000" r:id="rId16"/>
    <p:sldMasterId id="2147484013" r:id="rId17"/>
    <p:sldMasterId id="2147484026" r:id="rId18"/>
    <p:sldMasterId id="2147484039" r:id="rId19"/>
    <p:sldMasterId id="2147484052" r:id="rId20"/>
    <p:sldMasterId id="2147484065" r:id="rId21"/>
    <p:sldMasterId id="2147484078" r:id="rId22"/>
  </p:sldMasterIdLst>
  <p:notesMasterIdLst>
    <p:notesMasterId r:id="rId39"/>
  </p:notesMasterIdLst>
  <p:handoutMasterIdLst>
    <p:handoutMasterId r:id="rId40"/>
  </p:handoutMasterIdLst>
  <p:sldIdLst>
    <p:sldId id="525" r:id="rId23"/>
    <p:sldId id="526" r:id="rId24"/>
    <p:sldId id="527" r:id="rId25"/>
    <p:sldId id="521" r:id="rId26"/>
    <p:sldId id="513" r:id="rId27"/>
    <p:sldId id="528" r:id="rId28"/>
    <p:sldId id="529" r:id="rId29"/>
    <p:sldId id="530" r:id="rId30"/>
    <p:sldId id="531" r:id="rId31"/>
    <p:sldId id="532" r:id="rId32"/>
    <p:sldId id="533" r:id="rId33"/>
    <p:sldId id="534" r:id="rId34"/>
    <p:sldId id="535" r:id="rId35"/>
    <p:sldId id="536" r:id="rId36"/>
    <p:sldId id="537" r:id="rId37"/>
    <p:sldId id="538" r:id="rId38"/>
  </p:sldIdLst>
  <p:sldSz cx="12192000" cy="6858000"/>
  <p:notesSz cx="6819900" cy="99187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504" userDrawn="1">
          <p15:clr>
            <a:srgbClr val="A4A3A4"/>
          </p15:clr>
        </p15:guide>
        <p15:guide id="3" orient="horz" pos="1457" userDrawn="1">
          <p15:clr>
            <a:srgbClr val="A4A3A4"/>
          </p15:clr>
        </p15:guide>
        <p15:guide id="4" orient="horz" pos="1230" userDrawn="1">
          <p15:clr>
            <a:srgbClr val="A4A3A4"/>
          </p15:clr>
        </p15:guide>
        <p15:guide id="5" orient="horz" pos="3876" userDrawn="1">
          <p15:clr>
            <a:srgbClr val="A4A3A4"/>
          </p15:clr>
        </p15:guide>
        <p15:guide id="6" orient="horz" pos="3793" userDrawn="1">
          <p15:clr>
            <a:srgbClr val="A4A3A4"/>
          </p15:clr>
        </p15:guide>
        <p15:guide id="7" orient="horz" pos="4110" userDrawn="1">
          <p15:clr>
            <a:srgbClr val="A4A3A4"/>
          </p15:clr>
        </p15:guide>
        <p15:guide id="8" pos="3840" userDrawn="1">
          <p15:clr>
            <a:srgbClr val="A4A3A4"/>
          </p15:clr>
        </p15:guide>
        <p15:guide id="9" pos="967" userDrawn="1">
          <p15:clr>
            <a:srgbClr val="A4A3A4"/>
          </p15:clr>
        </p15:guide>
        <p15:guide id="10" pos="6955" userDrawn="1">
          <p15:clr>
            <a:srgbClr val="A4A3A4"/>
          </p15:clr>
        </p15:guide>
        <p15:guide id="11" pos="7348" userDrawn="1">
          <p15:clr>
            <a:srgbClr val="A4A3A4"/>
          </p15:clr>
        </p15:guide>
        <p15:guide id="12" pos="263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001A"/>
    <a:srgbClr val="E10019"/>
    <a:srgbClr val="8A83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Style clair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793" autoAdjust="0"/>
  </p:normalViewPr>
  <p:slideViewPr>
    <p:cSldViewPr showGuides="1">
      <p:cViewPr varScale="1">
        <p:scale>
          <a:sx n="88" d="100"/>
          <a:sy n="88" d="100"/>
        </p:scale>
        <p:origin x="360" y="62"/>
      </p:cViewPr>
      <p:guideLst>
        <p:guide orient="horz" pos="2160"/>
        <p:guide orient="horz" pos="504"/>
        <p:guide orient="horz" pos="1457"/>
        <p:guide orient="horz" pos="1230"/>
        <p:guide orient="horz" pos="3876"/>
        <p:guide orient="horz" pos="3793"/>
        <p:guide orient="horz" pos="4110"/>
        <p:guide pos="3840"/>
        <p:guide pos="967"/>
        <p:guide pos="6955"/>
        <p:guide pos="7348"/>
        <p:guide pos="263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430"/>
    </p:cViewPr>
  </p:sorterViewPr>
  <p:notesViewPr>
    <p:cSldViewPr showGuides="1">
      <p:cViewPr varScale="1">
        <p:scale>
          <a:sx n="54" d="100"/>
          <a:sy n="54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4.xml"/><Relationship Id="rId39" Type="http://schemas.openxmlformats.org/officeDocument/2006/relationships/notesMaster" Target="notesMasters/notesMaster1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2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2.xml"/><Relationship Id="rId32" Type="http://schemas.openxmlformats.org/officeDocument/2006/relationships/slide" Target="slides/slide10.xml"/><Relationship Id="rId37" Type="http://schemas.openxmlformats.org/officeDocument/2006/relationships/slide" Target="slides/slide15.xml"/><Relationship Id="rId40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1.xml"/><Relationship Id="rId28" Type="http://schemas.openxmlformats.org/officeDocument/2006/relationships/slide" Target="slides/slide6.xml"/><Relationship Id="rId36" Type="http://schemas.openxmlformats.org/officeDocument/2006/relationships/slide" Target="slides/slide14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9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5.xml"/><Relationship Id="rId30" Type="http://schemas.openxmlformats.org/officeDocument/2006/relationships/slide" Target="slides/slide8.xml"/><Relationship Id="rId35" Type="http://schemas.openxmlformats.org/officeDocument/2006/relationships/slide" Target="slides/slide13.xml"/><Relationship Id="rId43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3.xml"/><Relationship Id="rId33" Type="http://schemas.openxmlformats.org/officeDocument/2006/relationships/slide" Target="slides/slide11.xml"/><Relationship Id="rId38" Type="http://schemas.openxmlformats.org/officeDocument/2006/relationships/slide" Target="slides/slide1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55290" cy="4976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63032" y="1"/>
            <a:ext cx="2955290" cy="4976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EC3A8C-9141-445E-A339-B053CE031257}" type="datetimeFigureOut">
              <a:rPr lang="fr-FR" smtClean="0"/>
              <a:pPr/>
              <a:t>11/06/2024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1" y="9421044"/>
            <a:ext cx="2955290" cy="4976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63032" y="9421044"/>
            <a:ext cx="2955290" cy="4976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5AA51B-2AFD-4BE4-B99E-EE190C9F18D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61276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55290" cy="4959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63032" y="0"/>
            <a:ext cx="2955290" cy="4959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680E798-53FF-4C51-A981-953463752515}" type="datetimeFigureOut">
              <a:rPr lang="fr-FR" smtClean="0"/>
              <a:pPr/>
              <a:t>11/06/2024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44538"/>
            <a:ext cx="6610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1990" y="4711384"/>
            <a:ext cx="5455920" cy="4463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9421045"/>
            <a:ext cx="2955290" cy="4959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63032" y="9421045"/>
            <a:ext cx="2955290" cy="4959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1B06CD8F-B7ED-4A05-9FB1-A01CC0EF02CC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8876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8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9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0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1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2.xml"/></Relationships>
</file>

<file path=ppt/slideLayouts/_rels/slideLayout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41277" y="4113076"/>
            <a:ext cx="4702630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4" y="6153150"/>
            <a:ext cx="4381011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b="1" dirty="0" smtClean="0"/>
              <a:t>INTERNE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600" dirty="0" smtClean="0"/>
              <a:t>Ce document et les informations qu’il contient sont propriété de </a:t>
            </a:r>
            <a:r>
              <a:rPr lang="fr-FR" sz="7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SFR</a:t>
            </a:r>
            <a:r>
              <a:rPr lang="fr-FR" sz="7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fr-FR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 </a:t>
            </a:r>
            <a:r>
              <a:rPr lang="fr-FR" sz="7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confidentiel</a:t>
            </a:r>
            <a:r>
              <a:rPr lang="fr-FR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qui ne doit pas être utilisé à d’autres fins que celles pour lesquelles il a été établi et transmis. Il ne peut être ni reproduit ni divulgué à des tiers, en tout ou partie, sous quelque forme que ce soit, sans l’accord préalable et écrit de l'entité de SFR propriétaire du document. 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7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3741576" y="1448780"/>
            <a:ext cx="4702628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/>
              <a:t>25 MAI 2016</a:t>
            </a:r>
            <a:endParaRPr lang="fr-FR" dirty="0"/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/>
              <a:t>Propriété de SFR - COMITE MARKETING B2B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537534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FR" smtClean="0"/>
              <a:t>25 MAI 2016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/>
              <a:t>Propriété de SFR - COMITE MARKETING B2B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 userDrawn="1">
          <p15:clr>
            <a:srgbClr val="FBAE40"/>
          </p15:clr>
        </p15:guide>
        <p15:guide id="2" pos="7408" userDrawn="1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02/2016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confidentiel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2998" cy="684934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-2332"/>
            <a:ext cx="3240609" cy="1440000"/>
          </a:xfrm>
          <a:prstGeom prst="rect">
            <a:avLst/>
          </a:prstGeom>
        </p:spPr>
      </p:pic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4032368" y="1908324"/>
            <a:ext cx="4079856" cy="3024000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22089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  <a:prstGeom prst="rect">
            <a:avLst/>
          </a:prstGeom>
        </p:spPr>
        <p:txBody>
          <a:bodyPr/>
          <a:lstStyle>
            <a:lvl1pPr>
              <a:defRPr sz="100"/>
            </a:lvl1pPr>
          </a:lstStyle>
          <a:p>
            <a:fld id="{55D63C38-986E-4CB0-8751-88629C8EDD4B}" type="datetime4">
              <a:rPr lang="fr-FR" smtClean="0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pic>
        <p:nvPicPr>
          <p:cNvPr id="23" name="Image 22" descr="fond_couvertur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13076"/>
            <a:ext cx="5328593" cy="1296144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rgbClr val="FF0000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3407701" y="6153150"/>
            <a:ext cx="5328592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b="1" dirty="0" smtClean="0">
                <a:solidFill>
                  <a:srgbClr val="1A171B"/>
                </a:solidFill>
              </a:rPr>
              <a:t>INTERNE GROUPE</a:t>
            </a:r>
          </a:p>
          <a:p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du groupe </a:t>
            </a:r>
            <a:r>
              <a:rPr lang="fr-FR" sz="600" dirty="0" err="1" smtClean="0">
                <a:solidFill>
                  <a:srgbClr val="1A171B"/>
                </a:solidFill>
              </a:rPr>
              <a:t>Numericable</a:t>
            </a:r>
            <a:r>
              <a:rPr lang="fr-FR" sz="600" dirty="0" smtClean="0">
                <a:solidFill>
                  <a:srgbClr val="1A171B"/>
                </a:solidFill>
              </a:rPr>
              <a:t>-SFR. Et il ne doit pas être utilisé à d’autres fins que celles pour lesquelles il a été établi et transmis. Il ne peut être ni reproduit ni divulgué à des tiers, en tout ou partie, sous quelque forme que ce soit, sans l’accord préalable, exprès et écrit de l’entité du groupe </a:t>
            </a:r>
            <a:r>
              <a:rPr lang="fr-FR" sz="600" dirty="0" err="1" smtClean="0">
                <a:solidFill>
                  <a:srgbClr val="1A171B"/>
                </a:solidFill>
              </a:rPr>
              <a:t>Numericable</a:t>
            </a:r>
            <a:r>
              <a:rPr lang="fr-FR" sz="600" dirty="0" smtClean="0">
                <a:solidFill>
                  <a:srgbClr val="1A171B"/>
                </a:solidFill>
              </a:rPr>
              <a:t>-SFR concernée.</a:t>
            </a:r>
            <a:endParaRPr lang="fr-FR" sz="600" dirty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27382" y="6156000"/>
            <a:ext cx="2880319" cy="702000"/>
          </a:xfrm>
        </p:spPr>
        <p:txBody>
          <a:bodyPr rIns="72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3408000" y="1448780"/>
            <a:ext cx="5328592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>
                    <a:alpha val="0"/>
                  </a:srgbClr>
                </a:solidFill>
              </a:rPr>
              <a:pPr/>
              <a:t>‹N°›</a:t>
            </a:fld>
            <a:endParaRPr lang="fr-FR" dirty="0">
              <a:solidFill>
                <a:srgbClr val="1A171B">
                  <a:alpha val="0"/>
                </a:srgbClr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1A171B">
                    <a:alpha val="0"/>
                  </a:srgbClr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>
                  <a:alpha val="0"/>
                </a:srgbClr>
              </a:solidFill>
            </a:endParaRPr>
          </a:p>
        </p:txBody>
      </p:sp>
      <p:pic>
        <p:nvPicPr>
          <p:cNvPr id="22" name="Image 21" descr="logo_sfr_couvertur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" y="0"/>
            <a:ext cx="3844068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53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86345" y="288000"/>
            <a:ext cx="2496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521B0-9655-41DE-8EA0-1F738249A4B7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7458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fld id="{C9C96F56-AF42-4C92-ADCB-028B5D2B864D}" type="datetime4">
              <a:rPr lang="fr-FR" smtClean="0">
                <a:solidFill>
                  <a:srgbClr val="E2001A"/>
                </a:solidFill>
              </a:rPr>
              <a:pPr/>
              <a:t>11 juin 2024</a:t>
            </a:fld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>
          <a:xfrm>
            <a:off x="3407702" y="3039244"/>
            <a:ext cx="537659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51176"/>
            <a:ext cx="5328593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82178" y="1448780"/>
            <a:ext cx="2113823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7998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fld id="{A5B8CA6A-E52C-43E7-BBD5-7E5F9A8E9B8B}" type="datetime4">
              <a:rPr lang="fr-FR" smtClean="0">
                <a:solidFill>
                  <a:srgbClr val="30B084"/>
                </a:solidFill>
              </a:rPr>
              <a:pPr/>
              <a:t>11 juin 2024</a:t>
            </a:fld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>
          <a:xfrm>
            <a:off x="3407702" y="3039244"/>
            <a:ext cx="537659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51176"/>
            <a:ext cx="5328593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82178" y="1448780"/>
            <a:ext cx="2113823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616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fld id="{CE8BD74C-5D49-45AC-BDEA-41BE2312EAFC}" type="datetime4">
              <a:rPr lang="fr-FR" smtClean="0">
                <a:solidFill>
                  <a:srgbClr val="006488"/>
                </a:solidFill>
              </a:rPr>
              <a:pPr/>
              <a:t>11 juin 2024</a:t>
            </a:fld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>
          <a:xfrm>
            <a:off x="3407702" y="3039244"/>
            <a:ext cx="537659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51176"/>
            <a:ext cx="5328593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82178" y="1448780"/>
            <a:ext cx="2113823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0814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fld id="{45F9A975-567B-41CD-AF92-F20378707FB5}" type="datetime4">
              <a:rPr lang="fr-FR" smtClean="0">
                <a:solidFill>
                  <a:srgbClr val="8A83BD"/>
                </a:solidFill>
              </a:rPr>
              <a:pPr/>
              <a:t>11 juin 2024</a:t>
            </a:fld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>
          <a:xfrm>
            <a:off x="3407702" y="3039244"/>
            <a:ext cx="537659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51176"/>
            <a:ext cx="5328593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82178" y="1448780"/>
            <a:ext cx="2113823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708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fld id="{CE870D9A-04A4-418C-A201-5478FB97C207}" type="datetime4">
              <a:rPr lang="fr-FR" smtClean="0">
                <a:solidFill>
                  <a:srgbClr val="CE5498"/>
                </a:solidFill>
              </a:rPr>
              <a:pPr/>
              <a:t>11 juin 2024</a:t>
            </a:fld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>
          <a:xfrm>
            <a:off x="3407702" y="3039244"/>
            <a:ext cx="537659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51176"/>
            <a:ext cx="5328593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82178" y="1448780"/>
            <a:ext cx="2113823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591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587095" y="1844824"/>
            <a:ext cx="528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443305" y="1844824"/>
            <a:ext cx="528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6F4ABC0-0416-4747-8A6A-D588DECC9F12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795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87094" y="1844824"/>
            <a:ext cx="4548799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375580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6E3021-44D8-44C9-A336-44A9EF601E3F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40749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1">
          <p15:clr>
            <a:srgbClr val="FBAE40"/>
          </p15:clr>
        </p15:guide>
        <p15:guide id="2" pos="555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smtClean="0"/>
              <a:t>25 MAI 2016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/>
              <a:t>Propriété de SFR - COMITE MARKETING B2B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 userDrawn="1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587093" y="2019600"/>
            <a:ext cx="10980491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587094" y="558201"/>
            <a:ext cx="10990621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4226629-A4F1-4EE3-BE67-478DFD071650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53242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1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fond_couvertur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4032368" y="1908324"/>
            <a:ext cx="4079856" cy="3024000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pic>
        <p:nvPicPr>
          <p:cNvPr id="24" name="Image 23" descr="logo_sfr_couvertur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" y="0"/>
            <a:ext cx="3844068" cy="1440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1DDAE775-0D84-4E29-96DD-076129874FE2}" type="datetime4">
              <a:rPr lang="fr-FR" smtClean="0">
                <a:solidFill>
                  <a:srgbClr val="D9DADA"/>
                </a:solidFill>
              </a:rPr>
              <a:pPr/>
              <a:t>11 juin 2024</a:t>
            </a:fld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de la présentation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1701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2998" cy="6849340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19245" y="4113076"/>
            <a:ext cx="4080454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5" y="6153150"/>
            <a:ext cx="4080454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du groupe Numericable-SFR. Et il ne doit pas être utilisé à d’autres fins que celles pour lesquelles il a été établi et transmis. Il ne peut être ni reproduit ni divulgué à des tiers, en tout ou partie, sous quelque forme que ce soit, sans l’accord préalable, exprès et écrit de l’entité du groupe </a:t>
            </a:r>
            <a:r>
              <a:rPr lang="fr-FR" sz="600" dirty="0" err="1" smtClean="0">
                <a:solidFill>
                  <a:srgbClr val="1A171B"/>
                </a:solidFill>
              </a:rPr>
              <a:t>Numericable</a:t>
            </a:r>
            <a:r>
              <a:rPr lang="fr-FR" sz="600" dirty="0" smtClean="0">
                <a:solidFill>
                  <a:srgbClr val="1A171B"/>
                </a:solidFill>
              </a:rPr>
              <a:t>-SFR concernée.</a:t>
            </a:r>
            <a:endParaRPr lang="fr-FR" sz="600" dirty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4019544" y="1448780"/>
            <a:ext cx="4080452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02/2016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confidentiel</a:t>
            </a:r>
            <a:endParaRPr lang="fr-FR" dirty="0">
              <a:solidFill>
                <a:srgbClr val="D9DADA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-2332"/>
            <a:ext cx="324060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7499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02/2016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confidentiel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06691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r>
              <a:rPr smtClean="0">
                <a:solidFill>
                  <a:srgbClr val="E2001A"/>
                </a:solidFill>
              </a:rPr>
              <a:t>02/2016</a:t>
            </a:r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confidentiel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6698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r>
              <a:rPr smtClean="0">
                <a:solidFill>
                  <a:srgbClr val="30B084"/>
                </a:solidFill>
              </a:rPr>
              <a:t>02/2016</a:t>
            </a:r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confidentiel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90259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r>
              <a:rPr smtClean="0">
                <a:solidFill>
                  <a:srgbClr val="006488"/>
                </a:solidFill>
              </a:rPr>
              <a:t>02/2016</a:t>
            </a:r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confidentiel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32620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r>
              <a:rPr smtClean="0">
                <a:solidFill>
                  <a:srgbClr val="8A83BD"/>
                </a:solidFill>
              </a:rPr>
              <a:t>02/2016</a:t>
            </a:r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confidentiel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0514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r>
              <a:rPr smtClean="0">
                <a:solidFill>
                  <a:srgbClr val="CE5498"/>
                </a:solidFill>
              </a:rPr>
              <a:t>02/2016</a:t>
            </a:r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confidentiel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4234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02/2016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confidentiel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1343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/>
              <a:t>25 MAI 2016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/>
              <a:t>Propriété de SFR - COMITE MARKETING B2B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3750905" y="1082351"/>
            <a:ext cx="4683967" cy="4675946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sp>
        <p:nvSpPr>
          <p:cNvPr id="9" name="ZoneTexte 8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chemeClr val="bg1"/>
                </a:solidFill>
              </a:rPr>
              <a:t>INTERNE </a:t>
            </a:r>
            <a:r>
              <a:rPr lang="fr-FR" sz="750" b="1" baseline="0" dirty="0" smtClean="0">
                <a:solidFill>
                  <a:schemeClr val="bg1"/>
                </a:solidFill>
              </a:rPr>
              <a:t>-</a:t>
            </a:r>
            <a:r>
              <a:rPr lang="fr-FR" sz="700" dirty="0" smtClean="0">
                <a:solidFill>
                  <a:schemeClr val="bg1"/>
                </a:solidFill>
              </a:rPr>
              <a:t> PROPRIETE</a:t>
            </a:r>
            <a:r>
              <a:rPr lang="fr-FR" sz="700" baseline="0" dirty="0" smtClean="0">
                <a:solidFill>
                  <a:schemeClr val="bg1"/>
                </a:solidFill>
              </a:rPr>
              <a:t> DE</a:t>
            </a:r>
            <a:r>
              <a:rPr lang="fr-FR" sz="800" dirty="0" smtClean="0">
                <a:solidFill>
                  <a:schemeClr val="bg1"/>
                </a:solidFill>
              </a:rPr>
              <a:t> </a:t>
            </a:r>
            <a:r>
              <a:rPr lang="fr-FR" sz="800" i="0" dirty="0" smtClean="0">
                <a:solidFill>
                  <a:schemeClr val="bg1"/>
                </a:solidFill>
              </a:rPr>
              <a:t>SFR</a:t>
            </a:r>
            <a:endParaRPr lang="en-GB" sz="750" b="0" i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2244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02/2016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confidentiel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51877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02/2016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confidentiel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19220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02/2016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confidentiel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2998" cy="684934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-2332"/>
            <a:ext cx="3240609" cy="1440000"/>
          </a:xfrm>
          <a:prstGeom prst="rect">
            <a:avLst/>
          </a:prstGeom>
        </p:spPr>
      </p:pic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4032368" y="1908324"/>
            <a:ext cx="4079856" cy="3024000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77140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41277" y="4113076"/>
            <a:ext cx="4702630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4" y="6153150"/>
            <a:ext cx="4381011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b="1" dirty="0" smtClean="0">
                <a:solidFill>
                  <a:srgbClr val="1A171B"/>
                </a:solidFill>
              </a:rPr>
              <a:t>INTERNE </a:t>
            </a:r>
          </a:p>
          <a:p>
            <a:pPr>
              <a:defRPr/>
            </a:pPr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de </a:t>
            </a:r>
            <a:r>
              <a:rPr lang="fr-FR" sz="700" b="1" dirty="0" smtClean="0">
                <a:solidFill>
                  <a:srgbClr val="1A171B"/>
                </a:solidFill>
              </a:rPr>
              <a:t>SFR</a:t>
            </a:r>
            <a:r>
              <a:rPr lang="fr-FR" sz="700" b="1" i="1" dirty="0" smtClean="0">
                <a:solidFill>
                  <a:srgbClr val="1A171B"/>
                </a:solidFill>
              </a:rPr>
              <a:t>. </a:t>
            </a:r>
            <a:r>
              <a:rPr lang="fr-FR" sz="700" dirty="0" smtClean="0">
                <a:solidFill>
                  <a:srgbClr val="1A171B"/>
                </a:solidFill>
              </a:rPr>
              <a:t>Document </a:t>
            </a:r>
            <a:r>
              <a:rPr lang="fr-FR" sz="700" b="1" dirty="0" smtClean="0">
                <a:solidFill>
                  <a:srgbClr val="1A171B"/>
                </a:solidFill>
              </a:rPr>
              <a:t>confidentiel</a:t>
            </a:r>
            <a:r>
              <a:rPr lang="fr-FR" sz="700" dirty="0" smtClean="0">
                <a:solidFill>
                  <a:srgbClr val="1A171B"/>
                </a:solidFill>
              </a:rPr>
              <a:t>, qui ne doit pas être utilisé à d’autres fins que celles pour lesquelles il a été établi et transmis. Il ne peut être ni reproduit ni divulgué à des tiers, en tout ou partie, sous quelque forme que ce soit, sans l’accord préalable et écrit de l'entité de SFR propriétaire du document. </a:t>
            </a:r>
          </a:p>
          <a:p>
            <a:pPr>
              <a:defRPr/>
            </a:pPr>
            <a:endParaRPr lang="fr-FR" sz="700" b="1" dirty="0" smtClean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3741576" y="1448780"/>
            <a:ext cx="4702628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FA7F590A-9332-4FEC-9335-CB32CE7B841A}" type="datetime4">
              <a:rPr lang="fr-FR" smtClean="0">
                <a:solidFill>
                  <a:srgbClr val="D9DADA"/>
                </a:solidFill>
              </a:rPr>
              <a:pPr/>
              <a:t>11 juin 2024</a:t>
            </a:fld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de SFR - Titre de la présentation</a:t>
            </a:r>
            <a:endParaRPr lang="fr-FR" dirty="0">
              <a:solidFill>
                <a:srgbClr val="D9D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82948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AFF0A-278C-4DD2-B53A-8FCC65EFEC1C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367808" y="6449718"/>
            <a:ext cx="6840760" cy="408283"/>
          </a:xfrm>
        </p:spPr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351700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U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fld id="{2AE01C9F-BA93-4E53-99BF-C5632937E44B}" type="datetime4">
              <a:rPr lang="fr-FR" smtClean="0">
                <a:solidFill>
                  <a:srgbClr val="E2001A"/>
                </a:solidFill>
              </a:rPr>
              <a:pPr/>
              <a:t>11 juin 2024</a:t>
            </a:fld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2246" y="3039244"/>
            <a:ext cx="469098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25785" y="4151176"/>
            <a:ext cx="46979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483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ER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fld id="{8F70658C-3A09-40CB-B5D7-EBFBDF97CD02}" type="datetime4">
              <a:rPr lang="fr-FR" smtClean="0">
                <a:solidFill>
                  <a:srgbClr val="30B084"/>
                </a:solidFill>
              </a:rPr>
              <a:pPr/>
              <a:t>11 juin 2024</a:t>
            </a:fld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480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BLEU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fld id="{66980D50-D18A-4DF0-989A-FFAAA8A4ADDB}" type="datetime4">
              <a:rPr lang="fr-FR" smtClean="0">
                <a:solidFill>
                  <a:srgbClr val="006488"/>
                </a:solidFill>
              </a:rPr>
              <a:pPr/>
              <a:t>11 juin 2024</a:t>
            </a:fld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8886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IOLE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fld id="{1C32BADE-057A-452B-8D35-0EF951976C54}" type="datetime4">
              <a:rPr lang="fr-FR" smtClean="0">
                <a:solidFill>
                  <a:srgbClr val="8A83BD"/>
                </a:solidFill>
              </a:rPr>
              <a:pPr/>
              <a:t>11 juin 2024</a:t>
            </a:fld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5812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S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fld id="{92F518E3-CC06-4511-8654-CDB282AF4AA0}" type="datetime4">
              <a:rPr lang="fr-FR" smtClean="0">
                <a:solidFill>
                  <a:srgbClr val="CE5498"/>
                </a:solidFill>
              </a:rPr>
              <a:pPr/>
              <a:t>11 juin 2024</a:t>
            </a:fld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537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2998" cy="6849340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19245" y="4113076"/>
            <a:ext cx="4080454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5" y="6153150"/>
            <a:ext cx="4080454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du groupe Numericable-SFR. Et il ne doit pas être utilisé à d’autres fins que celles pour lesquelles il a été établi et transmis. Il ne peut être ni reproduit ni divulgué à des tiers, en tout ou partie, sous quelque forme que ce soit, sans l’accord préalable, exprès et écrit de l’entité du groupe </a:t>
            </a:r>
            <a:r>
              <a:rPr lang="fr-FR" sz="600" dirty="0" err="1" smtClean="0">
                <a:solidFill>
                  <a:srgbClr val="1A171B"/>
                </a:solidFill>
              </a:rPr>
              <a:t>Numericable</a:t>
            </a:r>
            <a:r>
              <a:rPr lang="fr-FR" sz="600" dirty="0" smtClean="0">
                <a:solidFill>
                  <a:srgbClr val="1A171B"/>
                </a:solidFill>
              </a:rPr>
              <a:t>-SFR concernée.</a:t>
            </a:r>
            <a:endParaRPr lang="fr-FR" sz="600" dirty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4019544" y="1448780"/>
            <a:ext cx="4080452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Date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PRÉSENTATION - 25 SEPTEMBRE 2015</a:t>
            </a:r>
            <a:endParaRPr lang="fr-FR" dirty="0">
              <a:solidFill>
                <a:srgbClr val="D9DADA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-2332"/>
            <a:ext cx="324060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3545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48E274A-568D-4052-B50E-59AC5D340D21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1A171B"/>
                </a:solidFill>
              </a:rPr>
              <a:t>Propriété de 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41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B7C635A-D479-41FC-9A1C-5A9D8F97D70E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39569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16A3E36-5C00-4487-9421-93E0540EBC3D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79899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5C25A826-5685-4234-AB80-1113F822D735}" type="datetime4">
              <a:rPr lang="fr-FR" smtClean="0">
                <a:solidFill>
                  <a:srgbClr val="D9DADA"/>
                </a:solidFill>
              </a:rPr>
              <a:pPr/>
              <a:t>11 juin 2024</a:t>
            </a:fld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de SFR - Titre de la présentation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3750905" y="1082351"/>
            <a:ext cx="4683967" cy="4675946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sp>
        <p:nvSpPr>
          <p:cNvPr id="9" name="ZoneTexte 8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047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2998" cy="6849340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19245" y="4113076"/>
            <a:ext cx="4080454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5" y="6153150"/>
            <a:ext cx="4080454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du groupe Numericable-SFR. Et il ne doit pas être utilisé à d’autres fins que celles pour lesquelles il a été établi et transmis. Il ne peut être ni reproduit ni divulgué à des tiers, en tout ou partie, sous quelque forme que ce soit, sans l’accord préalable, exprès et écrit de l’entité du groupe </a:t>
            </a:r>
            <a:r>
              <a:rPr lang="fr-FR" sz="600" dirty="0" err="1" smtClean="0">
                <a:solidFill>
                  <a:srgbClr val="1A171B"/>
                </a:solidFill>
              </a:rPr>
              <a:t>Numericable</a:t>
            </a:r>
            <a:r>
              <a:rPr lang="fr-FR" sz="600" dirty="0" smtClean="0">
                <a:solidFill>
                  <a:srgbClr val="1A171B"/>
                </a:solidFill>
              </a:rPr>
              <a:t>-SFR concernée.</a:t>
            </a:r>
            <a:endParaRPr lang="fr-FR" sz="600" dirty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4019544" y="1448780"/>
            <a:ext cx="4080452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Date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PRÉSENTATION - 25 SEPTEMBRE 2015</a:t>
            </a:r>
            <a:endParaRPr lang="fr-FR" dirty="0">
              <a:solidFill>
                <a:srgbClr val="D9DADA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-2332"/>
            <a:ext cx="324060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4439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9598682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fld id="{C9C96F56-AF42-4C92-ADCB-028B5D2B864D}" type="datetime4">
              <a:rPr lang="fr-FR" smtClean="0">
                <a:solidFill>
                  <a:srgbClr val="E2001A"/>
                </a:solidFill>
              </a:rPr>
              <a:pPr/>
              <a:t>11 juin 2024</a:t>
            </a:fld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6055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fld id="{A5B8CA6A-E52C-43E7-BBD5-7E5F9A8E9B8B}" type="datetime4">
              <a:rPr lang="fr-FR" smtClean="0">
                <a:solidFill>
                  <a:srgbClr val="30B084"/>
                </a:solidFill>
              </a:rPr>
              <a:pPr/>
              <a:t>11 juin 2024</a:t>
            </a:fld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8343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fld id="{CE8BD74C-5D49-45AC-BDEA-41BE2312EAFC}" type="datetime4">
              <a:rPr lang="fr-FR" smtClean="0">
                <a:solidFill>
                  <a:srgbClr val="006488"/>
                </a:solidFill>
              </a:rPr>
              <a:pPr/>
              <a:t>11 juin 2024</a:t>
            </a:fld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8371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fld id="{45F9A975-567B-41CD-AF92-F20378707FB5}" type="datetime4">
              <a:rPr lang="fr-FR" smtClean="0">
                <a:solidFill>
                  <a:srgbClr val="8A83BD"/>
                </a:solidFill>
              </a:rPr>
              <a:pPr/>
              <a:t>11 juin 2024</a:t>
            </a:fld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6433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2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FR" smtClean="0"/>
              <a:t>25 MAI 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83506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fld id="{CE870D9A-04A4-418C-A201-5478FB97C207}" type="datetime4">
              <a:rPr lang="fr-FR" smtClean="0">
                <a:solidFill>
                  <a:srgbClr val="CE5498"/>
                </a:solidFill>
              </a:rPr>
              <a:pPr/>
              <a:t>11 juin 2024</a:t>
            </a:fld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3507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802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68445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58898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1DDAE775-0D84-4E29-96DD-076129874FE2}" type="datetime4">
              <a:rPr lang="fr-FR" smtClean="0">
                <a:solidFill>
                  <a:srgbClr val="D9DADA"/>
                </a:solidFill>
              </a:rPr>
              <a:pPr/>
              <a:t>11 juin 2024</a:t>
            </a:fld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de la présentation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2998" cy="684934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-2332"/>
            <a:ext cx="3240609" cy="1440000"/>
          </a:xfrm>
          <a:prstGeom prst="rect">
            <a:avLst/>
          </a:prstGeom>
        </p:spPr>
      </p:pic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4032368" y="1908324"/>
            <a:ext cx="4079856" cy="3024000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06751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41277" y="4113076"/>
            <a:ext cx="4702630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4" y="6153150"/>
            <a:ext cx="4381011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b="1" dirty="0" smtClean="0">
                <a:solidFill>
                  <a:srgbClr val="1A171B"/>
                </a:solidFill>
              </a:rPr>
              <a:t>INTERNE </a:t>
            </a:r>
          </a:p>
          <a:p>
            <a:pPr>
              <a:defRPr/>
            </a:pPr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de </a:t>
            </a:r>
            <a:r>
              <a:rPr lang="fr-FR" sz="700" b="1" dirty="0" smtClean="0">
                <a:solidFill>
                  <a:srgbClr val="1A171B"/>
                </a:solidFill>
              </a:rPr>
              <a:t>SFR</a:t>
            </a:r>
            <a:r>
              <a:rPr lang="fr-FR" sz="700" b="1" i="1" dirty="0" smtClean="0">
                <a:solidFill>
                  <a:srgbClr val="1A171B"/>
                </a:solidFill>
              </a:rPr>
              <a:t>. </a:t>
            </a:r>
            <a:r>
              <a:rPr lang="fr-FR" sz="700" dirty="0" smtClean="0">
                <a:solidFill>
                  <a:srgbClr val="1A171B"/>
                </a:solidFill>
              </a:rPr>
              <a:t>Document </a:t>
            </a:r>
            <a:r>
              <a:rPr lang="fr-FR" sz="700" b="1" dirty="0" smtClean="0">
                <a:solidFill>
                  <a:srgbClr val="1A171B"/>
                </a:solidFill>
              </a:rPr>
              <a:t>confidentiel</a:t>
            </a:r>
            <a:r>
              <a:rPr lang="fr-FR" sz="700" dirty="0" smtClean="0">
                <a:solidFill>
                  <a:srgbClr val="1A171B"/>
                </a:solidFill>
              </a:rPr>
              <a:t>, qui ne doit pas être utilisé à d’autres fins que celles pour lesquelles il a été établi et transmis. Il ne peut être ni reproduit ni divulgué à des tiers, en tout ou partie, sous quelque forme que ce soit, sans l’accord préalable et écrit de l'entité de SFR propriétaire du document. </a:t>
            </a:r>
          </a:p>
          <a:p>
            <a:pPr>
              <a:defRPr/>
            </a:pPr>
            <a:endParaRPr lang="fr-FR" sz="700" b="1" dirty="0" smtClean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3741576" y="1448780"/>
            <a:ext cx="4702628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27 avril 2016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de SFR - COMITE MARKETING B2B</a:t>
            </a:r>
            <a:endParaRPr lang="fr-FR" dirty="0">
              <a:solidFill>
                <a:srgbClr val="D9D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48480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367808" y="6449718"/>
            <a:ext cx="6840760" cy="408283"/>
          </a:xfrm>
        </p:spPr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048602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U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r>
              <a:rPr smtClean="0">
                <a:solidFill>
                  <a:srgbClr val="E2001A"/>
                </a:solidFill>
              </a:rPr>
              <a:t>27 avril 2016</a:t>
            </a:r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2246" y="3039244"/>
            <a:ext cx="469098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25785" y="4151176"/>
            <a:ext cx="46979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874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ER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r>
              <a:rPr smtClean="0">
                <a:solidFill>
                  <a:srgbClr val="30B084"/>
                </a:solidFill>
              </a:rPr>
              <a:t>27 avril 2016</a:t>
            </a:r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051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BLEU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r>
              <a:rPr smtClean="0">
                <a:solidFill>
                  <a:srgbClr val="006488"/>
                </a:solidFill>
              </a:rPr>
              <a:t>27 avril 2016</a:t>
            </a:r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059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fld id="{C9C96F56-AF42-4C92-ADCB-028B5D2B864D}" type="datetime4">
              <a:rPr lang="fr-FR" smtClean="0">
                <a:solidFill>
                  <a:srgbClr val="E2001A"/>
                </a:solidFill>
              </a:rPr>
              <a:pPr/>
              <a:t>11 juin 2024</a:t>
            </a:fld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6112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IOLE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r>
              <a:rPr smtClean="0">
                <a:solidFill>
                  <a:srgbClr val="8A83BD"/>
                </a:solidFill>
              </a:rPr>
              <a:t>27 avril 2016</a:t>
            </a:r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569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S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r>
              <a:rPr smtClean="0">
                <a:solidFill>
                  <a:srgbClr val="CE5498"/>
                </a:solidFill>
              </a:rPr>
              <a:t>27 avril 2016</a:t>
            </a:r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31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2378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33533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86633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27 avril 2016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de SFR - COMITE MARKETING B2B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3750905" y="1082351"/>
            <a:ext cx="4683967" cy="4675946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sp>
        <p:nvSpPr>
          <p:cNvPr id="9" name="ZoneTexte 8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0291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41277" y="4113076"/>
            <a:ext cx="4702630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4" y="6153150"/>
            <a:ext cx="4381011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b="1" dirty="0" smtClean="0">
                <a:solidFill>
                  <a:srgbClr val="1A171B"/>
                </a:solidFill>
              </a:rPr>
              <a:t>INTERNE </a:t>
            </a:r>
          </a:p>
          <a:p>
            <a:pPr>
              <a:defRPr/>
            </a:pPr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de </a:t>
            </a:r>
            <a:r>
              <a:rPr lang="fr-FR" sz="700" b="1" dirty="0" smtClean="0">
                <a:solidFill>
                  <a:srgbClr val="1A171B"/>
                </a:solidFill>
              </a:rPr>
              <a:t>SFR</a:t>
            </a:r>
            <a:r>
              <a:rPr lang="fr-FR" sz="700" b="1" i="1" dirty="0" smtClean="0">
                <a:solidFill>
                  <a:srgbClr val="1A171B"/>
                </a:solidFill>
              </a:rPr>
              <a:t>. </a:t>
            </a:r>
            <a:r>
              <a:rPr lang="fr-FR" sz="700" dirty="0" smtClean="0">
                <a:solidFill>
                  <a:srgbClr val="1A171B"/>
                </a:solidFill>
              </a:rPr>
              <a:t>Document </a:t>
            </a:r>
            <a:r>
              <a:rPr lang="fr-FR" sz="700" b="1" dirty="0" smtClean="0">
                <a:solidFill>
                  <a:srgbClr val="1A171B"/>
                </a:solidFill>
              </a:rPr>
              <a:t>confidentiel</a:t>
            </a:r>
            <a:r>
              <a:rPr lang="fr-FR" sz="700" dirty="0" smtClean="0">
                <a:solidFill>
                  <a:srgbClr val="1A171B"/>
                </a:solidFill>
              </a:rPr>
              <a:t>, qui ne doit pas être utilisé à d’autres fins que celles pour lesquelles il a été établi et transmis. Il ne peut être ni reproduit ni divulgué à des tiers, en tout ou partie, sous quelque forme que ce soit, sans l’accord préalable et écrit de l'entité de SFR propriétaire du document. </a:t>
            </a:r>
          </a:p>
          <a:p>
            <a:pPr>
              <a:defRPr/>
            </a:pPr>
            <a:endParaRPr lang="fr-FR" sz="700" b="1" dirty="0" smtClean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3741576" y="1448780"/>
            <a:ext cx="4702628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FA7F590A-9332-4FEC-9335-CB32CE7B841A}" type="datetime4">
              <a:rPr lang="fr-FR" smtClean="0">
                <a:solidFill>
                  <a:srgbClr val="D9DADA"/>
                </a:solidFill>
              </a:rPr>
              <a:pPr/>
              <a:t>11 juin 2024</a:t>
            </a:fld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de SFR - Titre de la présentation</a:t>
            </a:r>
            <a:endParaRPr lang="fr-FR" dirty="0">
              <a:solidFill>
                <a:srgbClr val="D9D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899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AFF0A-278C-4DD2-B53A-8FCC65EFEC1C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367808" y="6449718"/>
            <a:ext cx="6840760" cy="408283"/>
          </a:xfrm>
        </p:spPr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199851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U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fld id="{2AE01C9F-BA93-4E53-99BF-C5632937E44B}" type="datetime4">
              <a:rPr lang="fr-FR" smtClean="0">
                <a:solidFill>
                  <a:srgbClr val="E2001A"/>
                </a:solidFill>
              </a:rPr>
              <a:pPr/>
              <a:t>11 juin 2024</a:t>
            </a:fld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2246" y="3039244"/>
            <a:ext cx="469098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25785" y="4151176"/>
            <a:ext cx="46979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81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ER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fld id="{8F70658C-3A09-40CB-B5D7-EBFBDF97CD02}" type="datetime4">
              <a:rPr lang="fr-FR" smtClean="0">
                <a:solidFill>
                  <a:srgbClr val="30B084"/>
                </a:solidFill>
              </a:rPr>
              <a:pPr/>
              <a:t>11 juin 2024</a:t>
            </a:fld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929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fld id="{A5B8CA6A-E52C-43E7-BBD5-7E5F9A8E9B8B}" type="datetime4">
              <a:rPr lang="fr-FR" smtClean="0">
                <a:solidFill>
                  <a:srgbClr val="30B084"/>
                </a:solidFill>
              </a:rPr>
              <a:pPr/>
              <a:t>11 juin 2024</a:t>
            </a:fld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839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BLEU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fld id="{66980D50-D18A-4DF0-989A-FFAAA8A4ADDB}" type="datetime4">
              <a:rPr lang="fr-FR" smtClean="0">
                <a:solidFill>
                  <a:srgbClr val="006488"/>
                </a:solidFill>
              </a:rPr>
              <a:pPr/>
              <a:t>11 juin 2024</a:t>
            </a:fld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372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IOLE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fld id="{1C32BADE-057A-452B-8D35-0EF951976C54}" type="datetime4">
              <a:rPr lang="fr-FR" smtClean="0">
                <a:solidFill>
                  <a:srgbClr val="8A83BD"/>
                </a:solidFill>
              </a:rPr>
              <a:pPr/>
              <a:t>11 juin 2024</a:t>
            </a:fld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9723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S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fld id="{92F518E3-CC06-4511-8654-CDB282AF4AA0}" type="datetime4">
              <a:rPr lang="fr-FR" smtClean="0">
                <a:solidFill>
                  <a:srgbClr val="CE5498"/>
                </a:solidFill>
              </a:rPr>
              <a:pPr/>
              <a:t>11 juin 2024</a:t>
            </a:fld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4714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48E274A-568D-4052-B50E-59AC5D340D21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1A171B"/>
                </a:solidFill>
              </a:rPr>
              <a:t>Propriété de 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609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B7C635A-D479-41FC-9A1C-5A9D8F97D70E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71102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16A3E36-5C00-4487-9421-93E0540EBC3D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9794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5C25A826-5685-4234-AB80-1113F822D735}" type="datetime4">
              <a:rPr lang="fr-FR" smtClean="0">
                <a:solidFill>
                  <a:srgbClr val="D9DADA"/>
                </a:solidFill>
              </a:rPr>
              <a:pPr/>
              <a:t>11 juin 2024</a:t>
            </a:fld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de SFR - Titre de la présentation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3750905" y="1082351"/>
            <a:ext cx="4683967" cy="4675946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sp>
        <p:nvSpPr>
          <p:cNvPr id="9" name="ZoneTexte 8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347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86345" y="288000"/>
            <a:ext cx="2496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4799856" y="6449723"/>
            <a:ext cx="3288365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E1001A"/>
                </a:solidFill>
              </a:rPr>
              <a:t>INTERNE GROUPE </a:t>
            </a:r>
            <a:r>
              <a:rPr lang="en-GB" sz="750" dirty="0" smtClean="0">
                <a:solidFill>
                  <a:srgbClr val="000000"/>
                </a:solidFill>
              </a:rPr>
              <a:t>–PROPRIETE DU GROUPE NUMERICABLE - SFR </a:t>
            </a:r>
            <a:endParaRPr lang="en-GB" sz="7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974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04" y="-2332"/>
            <a:ext cx="12172999" cy="6849340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19245" y="4113076"/>
            <a:ext cx="5677155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8256243" y="5991539"/>
            <a:ext cx="3598308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700" dirty="0" smtClean="0">
                <a:solidFill>
                  <a:srgbClr val="000000"/>
                </a:solidFill>
              </a:rPr>
              <a:t>Ce document et les informations qu’il contient sont propriété du groupe </a:t>
            </a:r>
            <a:r>
              <a:rPr lang="fr-FR" sz="700" dirty="0" err="1" smtClean="0">
                <a:solidFill>
                  <a:srgbClr val="000000"/>
                </a:solidFill>
              </a:rPr>
              <a:t>Numericable</a:t>
            </a:r>
            <a:r>
              <a:rPr lang="fr-FR" sz="700" dirty="0" smtClean="0">
                <a:solidFill>
                  <a:srgbClr val="000000"/>
                </a:solidFill>
              </a:rPr>
              <a:t>-SFR. Et il ne doit pas être utilisé à d’autres fins que celles pour lesquelles il a été établi et transmis. Il ne peut être ni reproduit ni divulgué à des tiers, en tout ou partie, sous quelque forme que ce soit, sans l’accord préalable, exprès et écrit de l’entité du groupe </a:t>
            </a:r>
            <a:r>
              <a:rPr lang="fr-FR" sz="700" dirty="0" err="1" smtClean="0">
                <a:solidFill>
                  <a:srgbClr val="000000"/>
                </a:solidFill>
              </a:rPr>
              <a:t>Numericable</a:t>
            </a:r>
            <a:r>
              <a:rPr lang="fr-FR" sz="700" dirty="0" smtClean="0">
                <a:solidFill>
                  <a:srgbClr val="000000"/>
                </a:solidFill>
              </a:rPr>
              <a:t>-SFR concernée</a:t>
            </a:r>
            <a:r>
              <a:rPr lang="fr-FR" sz="500" dirty="0" smtClean="0">
                <a:solidFill>
                  <a:srgbClr val="000000"/>
                </a:solidFill>
              </a:rPr>
              <a:t>.</a:t>
            </a:r>
            <a:endParaRPr lang="fr-FR" sz="500" dirty="0">
              <a:solidFill>
                <a:srgbClr val="000000"/>
              </a:solidFill>
            </a:endParaRPr>
          </a:p>
        </p:txBody>
      </p:sp>
      <p:sp>
        <p:nvSpPr>
          <p:cNvPr id="12" name="ZoneTexte 11"/>
          <p:cNvSpPr txBox="1"/>
          <p:nvPr userDrawn="1"/>
        </p:nvSpPr>
        <p:spPr bwMode="gray">
          <a:xfrm>
            <a:off x="550863" y="6156000"/>
            <a:ext cx="2016745" cy="7048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fr-FR" sz="900" b="1" dirty="0" smtClean="0">
                <a:solidFill>
                  <a:srgbClr val="E1001A"/>
                </a:solidFill>
              </a:rPr>
              <a:t>INTERNE GROUPE - PROPRIÉTÉ DU GROUPE NUMERICABLE-SFR</a:t>
            </a:r>
            <a:endParaRPr lang="fr-FR" sz="900" b="1" dirty="0">
              <a:solidFill>
                <a:srgbClr val="E1001A"/>
              </a:solidFill>
            </a:endParaRP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4019247" y="1448780"/>
            <a:ext cx="5677156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</p:spPr>
        <p:txBody>
          <a:bodyPr/>
          <a:lstStyle/>
          <a:p>
            <a:r>
              <a:rPr lang="fr-FR" smtClean="0">
                <a:solidFill>
                  <a:srgbClr val="30B084">
                    <a:alpha val="0"/>
                  </a:srgbClr>
                </a:solidFill>
              </a:rPr>
              <a:t>Date</a:t>
            </a:r>
            <a:endParaRPr lang="fr-FR" dirty="0">
              <a:solidFill>
                <a:srgbClr val="30B084">
                  <a:alpha val="0"/>
                </a:srgbClr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000000">
                    <a:alpha val="0"/>
                  </a:srgbClr>
                </a:solidFill>
              </a:rPr>
              <a:pPr/>
              <a:t>‹N°›</a:t>
            </a:fld>
            <a:endParaRPr lang="fr-FR" dirty="0">
              <a:solidFill>
                <a:srgbClr val="000000">
                  <a:alpha val="0"/>
                </a:srgbClr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  <a:prstGeom prst="rect">
            <a:avLst/>
          </a:prstGeom>
        </p:spPr>
        <p:txBody>
          <a:bodyPr/>
          <a:lstStyle>
            <a:lvl1pPr algn="ctr"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000000">
                    <a:alpha val="0"/>
                  </a:srgbClr>
                </a:solidFill>
              </a:rPr>
              <a:t>PROPRIéTé DU GROUPE NUMERICABLE-SFR - TITRE PRÉSENTATION - 25 SEPTEMBRE 2015</a:t>
            </a:r>
            <a:endParaRPr lang="fr-FR" dirty="0">
              <a:solidFill>
                <a:srgbClr val="000000">
                  <a:alpha val="0"/>
                </a:srgbClr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5" y="-2332"/>
            <a:ext cx="3240609" cy="1440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3902433" y="6235424"/>
            <a:ext cx="356700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50" dirty="0" smtClean="0">
                <a:solidFill>
                  <a:srgbClr val="E1001A"/>
                </a:solidFill>
              </a:rPr>
              <a:t>Document confidentiel à usage exclusivement interne </a:t>
            </a:r>
            <a:endParaRPr lang="fr-FR" sz="1050" dirty="0">
              <a:solidFill>
                <a:srgbClr val="E1001A"/>
              </a:solidFill>
            </a:endParaRPr>
          </a:p>
        </p:txBody>
      </p:sp>
      <p:sp>
        <p:nvSpPr>
          <p:cNvPr id="5" name="ZoneTexte 4"/>
          <p:cNvSpPr txBox="1"/>
          <p:nvPr userDrawn="1"/>
        </p:nvSpPr>
        <p:spPr>
          <a:xfrm>
            <a:off x="11760060" y="6376302"/>
            <a:ext cx="2616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 smtClean="0">
                <a:solidFill>
                  <a:srgbClr val="000000"/>
                </a:solidFill>
              </a:rPr>
              <a:t>1</a:t>
            </a:r>
            <a:endParaRPr lang="fr-FR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939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50863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2855640" y="2312988"/>
            <a:ext cx="8184893" cy="3708400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0B084">
                    <a:alpha val="0"/>
                  </a:srgbClr>
                </a:solidFill>
              </a:rPr>
              <a:t>Date</a:t>
            </a:r>
            <a:endParaRPr lang="fr-FR">
              <a:solidFill>
                <a:srgbClr val="30B084">
                  <a:alpha val="0"/>
                </a:srgbClr>
              </a:solidFill>
            </a:endParaRP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>
          <a:xfrm>
            <a:off x="11040533" y="6252542"/>
            <a:ext cx="624419" cy="70485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>
                <a:solidFill>
                  <a:srgbClr val="000000"/>
                </a:solidFill>
              </a:rPr>
              <a:t>2</a:t>
            </a:r>
          </a:p>
          <a:p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9" name="ZoneTexte 8"/>
          <p:cNvSpPr txBox="1"/>
          <p:nvPr userDrawn="1"/>
        </p:nvSpPr>
        <p:spPr bwMode="gray">
          <a:xfrm>
            <a:off x="3143672" y="6552728"/>
            <a:ext cx="6048672" cy="4046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E1001A"/>
                </a:solidFill>
              </a:rPr>
              <a:t>INTERNE GROUPE </a:t>
            </a:r>
            <a:r>
              <a:rPr lang="en-GB" sz="750" dirty="0" smtClean="0">
                <a:solidFill>
                  <a:srgbClr val="000000"/>
                </a:solidFill>
              </a:rPr>
              <a:t>–PROPRIETE DU GROUPE NUMERICABLE – SFR  - COMITE MARKETING B2B DU 27 JANVIER 2016 </a:t>
            </a:r>
            <a:endParaRPr lang="en-GB" sz="7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581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fld id="{CE8BD74C-5D49-45AC-BDEA-41BE2312EAFC}" type="datetime4">
              <a:rPr lang="fr-FR" smtClean="0">
                <a:solidFill>
                  <a:srgbClr val="006488"/>
                </a:solidFill>
              </a:rPr>
              <a:pPr/>
              <a:t>11 juin 2024</a:t>
            </a:fld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1542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8" y="0"/>
            <a:ext cx="12188389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</p:spPr>
        <p:txBody>
          <a:bodyPr/>
          <a:lstStyle/>
          <a:p>
            <a:r>
              <a:rPr lang="fr-FR" smtClean="0">
                <a:solidFill>
                  <a:srgbClr val="30B084">
                    <a:alpha val="0"/>
                  </a:srgbClr>
                </a:solidFill>
              </a:rPr>
              <a:t>Date</a:t>
            </a:r>
            <a:endParaRPr lang="fr-FR">
              <a:solidFill>
                <a:srgbClr val="30B084">
                  <a:alpha val="0"/>
                </a:srgbClr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PRÉSENTATION - 25 SEPTEMBRE 2015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>
          <a:xfrm>
            <a:off x="4043252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5" y="4151176"/>
            <a:ext cx="4074979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20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8702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</p:spPr>
        <p:txBody>
          <a:bodyPr/>
          <a:lstStyle/>
          <a:p>
            <a:r>
              <a:rPr lang="fr-FR" smtClean="0">
                <a:solidFill>
                  <a:srgbClr val="30B084">
                    <a:alpha val="0"/>
                  </a:srgbClr>
                </a:solidFill>
              </a:rPr>
              <a:t>Date</a:t>
            </a:r>
            <a:endParaRPr lang="fr-FR">
              <a:solidFill>
                <a:srgbClr val="30B084">
                  <a:alpha val="0"/>
                </a:srgbClr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PRÉSENTATION - 25 SEPTEMBRE 2015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3" name="Titre 3"/>
          <p:cNvSpPr>
            <a:spLocks noGrp="1"/>
          </p:cNvSpPr>
          <p:nvPr>
            <p:ph type="title"/>
          </p:nvPr>
        </p:nvSpPr>
        <p:spPr bwMode="gray">
          <a:xfrm>
            <a:off x="4043252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5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5" y="4151176"/>
            <a:ext cx="4074979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20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37420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</p:spPr>
        <p:txBody>
          <a:bodyPr/>
          <a:lstStyle/>
          <a:p>
            <a:r>
              <a:rPr lang="fr-FR" smtClean="0">
                <a:solidFill>
                  <a:srgbClr val="30B084">
                    <a:alpha val="0"/>
                  </a:srgbClr>
                </a:solidFill>
              </a:rPr>
              <a:t>Date</a:t>
            </a:r>
            <a:endParaRPr lang="fr-FR">
              <a:solidFill>
                <a:srgbClr val="30B084">
                  <a:alpha val="0"/>
                </a:srgbClr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PRÉSENTATION - 25 SEPTEMBRE 2015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3" name="Titre 3"/>
          <p:cNvSpPr>
            <a:spLocks noGrp="1"/>
          </p:cNvSpPr>
          <p:nvPr>
            <p:ph type="title"/>
          </p:nvPr>
        </p:nvSpPr>
        <p:spPr bwMode="gray">
          <a:xfrm>
            <a:off x="4043252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5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5" y="4151176"/>
            <a:ext cx="4074979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20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9261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</p:spPr>
        <p:txBody>
          <a:bodyPr/>
          <a:lstStyle/>
          <a:p>
            <a:r>
              <a:rPr lang="fr-FR" smtClean="0">
                <a:solidFill>
                  <a:srgbClr val="30B084">
                    <a:alpha val="0"/>
                  </a:srgbClr>
                </a:solidFill>
              </a:rPr>
              <a:t>Date</a:t>
            </a:r>
            <a:endParaRPr lang="fr-FR">
              <a:solidFill>
                <a:srgbClr val="30B084">
                  <a:alpha val="0"/>
                </a:srgbClr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PRÉSENTATION - 25 SEPTEMBRE 2015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3" name="Titre 3"/>
          <p:cNvSpPr>
            <a:spLocks noGrp="1"/>
          </p:cNvSpPr>
          <p:nvPr>
            <p:ph type="title"/>
          </p:nvPr>
        </p:nvSpPr>
        <p:spPr bwMode="gray">
          <a:xfrm>
            <a:off x="4043252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5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5" y="4151176"/>
            <a:ext cx="4074979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20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8038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</p:spPr>
        <p:txBody>
          <a:bodyPr/>
          <a:lstStyle/>
          <a:p>
            <a:r>
              <a:rPr lang="fr-FR" smtClean="0">
                <a:solidFill>
                  <a:srgbClr val="30B084">
                    <a:alpha val="0"/>
                  </a:srgbClr>
                </a:solidFill>
              </a:rPr>
              <a:t>Date</a:t>
            </a:r>
            <a:endParaRPr lang="fr-FR">
              <a:solidFill>
                <a:srgbClr val="30B084">
                  <a:alpha val="0"/>
                </a:srgbClr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PRÉSENTATION - 25 SEPTEMBRE 2015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3" name="Titre 3"/>
          <p:cNvSpPr>
            <a:spLocks noGrp="1"/>
          </p:cNvSpPr>
          <p:nvPr>
            <p:ph type="title"/>
          </p:nvPr>
        </p:nvSpPr>
        <p:spPr bwMode="gray">
          <a:xfrm>
            <a:off x="4043252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5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5" y="4151176"/>
            <a:ext cx="4074979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20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2008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1416053" y="2312988"/>
            <a:ext cx="4577735" cy="37084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0B084">
                    <a:alpha val="0"/>
                  </a:srgbClr>
                </a:solidFill>
              </a:rPr>
              <a:t>Date</a:t>
            </a:r>
            <a:endParaRPr lang="fr-FR">
              <a:solidFill>
                <a:srgbClr val="30B084">
                  <a:alpha val="0"/>
                </a:srgbClr>
              </a:solidFill>
            </a:endParaRP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>
                <a:solidFill>
                  <a:srgbClr val="000000"/>
                </a:solidFill>
              </a:rPr>
              <a:pPr/>
              <a:t>‹N°›</a:t>
            </a:fld>
            <a:endParaRPr lang="fr-FR">
              <a:solidFill>
                <a:srgbClr val="000000"/>
              </a:solidFill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583165" y="2312988"/>
            <a:ext cx="4457371" cy="37084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9" name="ZoneTexte 8"/>
          <p:cNvSpPr txBox="1"/>
          <p:nvPr userDrawn="1"/>
        </p:nvSpPr>
        <p:spPr bwMode="gray">
          <a:xfrm>
            <a:off x="4799856" y="6449723"/>
            <a:ext cx="3288365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E1001A"/>
                </a:solidFill>
              </a:rPr>
              <a:t>INTERNE GROUPE </a:t>
            </a:r>
            <a:r>
              <a:rPr lang="en-GB" sz="750" dirty="0" smtClean="0">
                <a:solidFill>
                  <a:srgbClr val="000000"/>
                </a:solidFill>
              </a:rPr>
              <a:t>–PROPRIETE DU GROUPE NUMERICABLE - SFR </a:t>
            </a:r>
            <a:endParaRPr lang="en-GB" sz="7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7205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e la date 9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0B084">
                    <a:alpha val="0"/>
                  </a:srgbClr>
                </a:solidFill>
              </a:rPr>
              <a:t>Date</a:t>
            </a:r>
            <a:endParaRPr lang="fr-FR">
              <a:solidFill>
                <a:srgbClr val="30B084">
                  <a:alpha val="0"/>
                </a:srgbClr>
              </a:solidFill>
            </a:endParaRP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>
                <a:solidFill>
                  <a:srgbClr val="000000"/>
                </a:solidFill>
              </a:rPr>
              <a:pPr/>
              <a:t>‹N°›</a:t>
            </a:fld>
            <a:endParaRPr lang="fr-FR">
              <a:solidFill>
                <a:srgbClr val="000000"/>
              </a:solidFill>
            </a:endParaRPr>
          </a:p>
        </p:txBody>
      </p:sp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1416053" y="2019600"/>
            <a:ext cx="8062535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1416050" y="800106"/>
            <a:ext cx="9624483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799856" y="6449723"/>
            <a:ext cx="3288365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E1001A"/>
                </a:solidFill>
              </a:rPr>
              <a:t>INTERNE GROUPE </a:t>
            </a:r>
            <a:r>
              <a:rPr lang="en-GB" sz="750" dirty="0" smtClean="0">
                <a:solidFill>
                  <a:srgbClr val="000000"/>
                </a:solidFill>
              </a:rPr>
              <a:t>–PROPRIETE DU GROUPE NUMERICABLE - SFR </a:t>
            </a:r>
            <a:endParaRPr lang="en-GB" sz="7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380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" y="0"/>
            <a:ext cx="12172999" cy="684934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5" y="-2332"/>
            <a:ext cx="3240609" cy="1440000"/>
          </a:xfrm>
          <a:prstGeom prst="rect">
            <a:avLst/>
          </a:prstGeom>
        </p:spPr>
      </p:pic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4032368" y="1908324"/>
            <a:ext cx="4079856" cy="3024000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0"/>
            <a:ext cx="480000" cy="180000"/>
          </a:xfrm>
        </p:spPr>
        <p:txBody>
          <a:bodyPr/>
          <a:lstStyle/>
          <a:p>
            <a:r>
              <a:rPr lang="fr-FR" smtClean="0">
                <a:solidFill>
                  <a:srgbClr val="30B084">
                    <a:alpha val="0"/>
                  </a:srgbClr>
                </a:solidFill>
              </a:rPr>
              <a:t>Date</a:t>
            </a:r>
            <a:endParaRPr lang="fr-FR" dirty="0">
              <a:solidFill>
                <a:srgbClr val="30B084">
                  <a:alpha val="0"/>
                </a:srgbClr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0"/>
            <a:ext cx="479376" cy="180000"/>
          </a:xfrm>
        </p:spPr>
        <p:txBody>
          <a:bodyPr/>
          <a:lstStyle>
            <a:lvl1pPr algn="ctr"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000000">
                    <a:alpha val="0"/>
                  </a:srgbClr>
                </a:solidFill>
              </a:rPr>
              <a:pPr/>
              <a:t>‹N°›</a:t>
            </a:fld>
            <a:endParaRPr lang="fr-FR" dirty="0">
              <a:solidFill>
                <a:srgbClr val="000000">
                  <a:alpha val="0"/>
                </a:srgbClr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0"/>
            <a:ext cx="479376" cy="180000"/>
          </a:xfrm>
          <a:prstGeom prst="rect">
            <a:avLst/>
          </a:prstGeom>
        </p:spPr>
        <p:txBody>
          <a:bodyPr/>
          <a:lstStyle>
            <a:lvl1pPr algn="ctr"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000000">
                    <a:alpha val="0"/>
                  </a:srgbClr>
                </a:solidFill>
              </a:rPr>
              <a:t>PROPRIéTé DU GROUPE NUMERICABLE-SFR - TITRE PRÉSENTATION - 25 SEPTEMBRE 2015</a:t>
            </a:r>
            <a:endParaRPr lang="fr-FR" dirty="0">
              <a:solidFill>
                <a:srgbClr val="000000">
                  <a:alpha val="0"/>
                </a:srgbClr>
              </a:solidFill>
            </a:endParaRP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851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1416053" y="2019301"/>
            <a:ext cx="3646535" cy="3420000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0B084">
                    <a:alpha val="0"/>
                  </a:srgbClr>
                </a:solidFill>
              </a:rPr>
              <a:t>Date</a:t>
            </a:r>
            <a:endParaRPr lang="fr-FR">
              <a:solidFill>
                <a:srgbClr val="30B084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9" y="2019301"/>
            <a:ext cx="6317225" cy="4002088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>
            <a:lvl1pPr>
              <a:defRPr/>
            </a:lvl1pPr>
          </a:lstStyle>
          <a:p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4007768" y="6459530"/>
            <a:ext cx="5400600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E1001A"/>
                </a:solidFill>
              </a:rPr>
              <a:t>INTERNE GROUPE </a:t>
            </a:r>
            <a:r>
              <a:rPr lang="en-GB" sz="750" dirty="0" smtClean="0">
                <a:solidFill>
                  <a:srgbClr val="000000"/>
                </a:solidFill>
              </a:rPr>
              <a:t>–PROPRIETE DU GROUPE NUMERICABLE – SFR – COMITE MARKETING DU 18 DECEMBRE 2015 </a:t>
            </a:r>
            <a:endParaRPr lang="en-GB" sz="7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924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2998" cy="6849340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19245" y="4113076"/>
            <a:ext cx="4080454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5" y="6153150"/>
            <a:ext cx="4080454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du groupe Numericable-SFR. Et il ne doit pas être utilisé à d’autres fins que celles pour lesquelles il a été établi et transmis. Il ne peut être ni reproduit ni divulgué à des tiers, en tout ou partie, sous quelque forme que ce soit, sans l’accord préalable, exprès et écrit de l’entité du groupe </a:t>
            </a:r>
            <a:r>
              <a:rPr lang="fr-FR" sz="600" dirty="0" err="1" smtClean="0">
                <a:solidFill>
                  <a:srgbClr val="1A171B"/>
                </a:solidFill>
              </a:rPr>
              <a:t>Numericable</a:t>
            </a:r>
            <a:r>
              <a:rPr lang="fr-FR" sz="600" dirty="0" smtClean="0">
                <a:solidFill>
                  <a:srgbClr val="1A171B"/>
                </a:solidFill>
              </a:rPr>
              <a:t>-SFR concernée.</a:t>
            </a:r>
            <a:endParaRPr lang="fr-FR" sz="600" dirty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4019544" y="1448780"/>
            <a:ext cx="4080452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Date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PRÉSENTATION - 25 SEPTEMBRE 2015</a:t>
            </a:r>
            <a:endParaRPr lang="fr-FR" dirty="0">
              <a:solidFill>
                <a:srgbClr val="D9DADA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-2332"/>
            <a:ext cx="324060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6225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fld id="{45F9A975-567B-41CD-AF92-F20378707FB5}" type="datetime4">
              <a:rPr lang="fr-FR" smtClean="0">
                <a:solidFill>
                  <a:srgbClr val="8A83BD"/>
                </a:solidFill>
              </a:rPr>
              <a:pPr/>
              <a:t>11 juin 2024</a:t>
            </a:fld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7705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521B0-9655-41DE-8EA0-1F738249A4B7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966639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fld id="{C9C96F56-AF42-4C92-ADCB-028B5D2B864D}" type="datetime4">
              <a:rPr lang="fr-FR" smtClean="0">
                <a:solidFill>
                  <a:srgbClr val="E2001A"/>
                </a:solidFill>
              </a:rPr>
              <a:pPr/>
              <a:t>11 juin 2024</a:t>
            </a:fld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90406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fld id="{A5B8CA6A-E52C-43E7-BBD5-7E5F9A8E9B8B}" type="datetime4">
              <a:rPr lang="fr-FR" smtClean="0">
                <a:solidFill>
                  <a:srgbClr val="30B084"/>
                </a:solidFill>
              </a:rPr>
              <a:pPr/>
              <a:t>11 juin 2024</a:t>
            </a:fld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5380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fld id="{CE8BD74C-5D49-45AC-BDEA-41BE2312EAFC}" type="datetime4">
              <a:rPr lang="fr-FR" smtClean="0">
                <a:solidFill>
                  <a:srgbClr val="006488"/>
                </a:solidFill>
              </a:rPr>
              <a:pPr/>
              <a:t>11 juin 2024</a:t>
            </a:fld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864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fld id="{45F9A975-567B-41CD-AF92-F20378707FB5}" type="datetime4">
              <a:rPr lang="fr-FR" smtClean="0">
                <a:solidFill>
                  <a:srgbClr val="8A83BD"/>
                </a:solidFill>
              </a:rPr>
              <a:pPr/>
              <a:t>11 juin 2024</a:t>
            </a:fld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1477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fld id="{CE870D9A-04A4-418C-A201-5478FB97C207}" type="datetime4">
              <a:rPr lang="fr-FR" smtClean="0">
                <a:solidFill>
                  <a:srgbClr val="CE5498"/>
                </a:solidFill>
              </a:rPr>
              <a:pPr/>
              <a:t>11 juin 2024</a:t>
            </a:fld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91568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6F4ABC0-0416-4747-8A6A-D588DECC9F12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302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6E3021-44D8-44C9-A336-44A9EF601E3F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28690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4226629-A4F1-4EE3-BE67-478DFD071650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98299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1DDAE775-0D84-4E29-96DD-076129874FE2}" type="datetime4">
              <a:rPr lang="fr-FR" smtClean="0">
                <a:solidFill>
                  <a:srgbClr val="D9DADA"/>
                </a:solidFill>
              </a:rPr>
              <a:pPr/>
              <a:t>11 juin 2024</a:t>
            </a:fld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de la présentation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2998" cy="684934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-2332"/>
            <a:ext cx="3240609" cy="1440000"/>
          </a:xfrm>
          <a:prstGeom prst="rect">
            <a:avLst/>
          </a:prstGeom>
        </p:spPr>
      </p:pic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4032368" y="1908324"/>
            <a:ext cx="4079856" cy="3024000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32123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fld id="{CE870D9A-04A4-418C-A201-5478FB97C207}" type="datetime4">
              <a:rPr lang="fr-FR" smtClean="0">
                <a:solidFill>
                  <a:srgbClr val="CE5498"/>
                </a:solidFill>
              </a:rPr>
              <a:pPr/>
              <a:t>11 juin 2024</a:t>
            </a:fld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05759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41277" y="4113076"/>
            <a:ext cx="4702630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4" y="6153150"/>
            <a:ext cx="4381011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b="1" dirty="0" smtClean="0">
                <a:solidFill>
                  <a:srgbClr val="1A171B"/>
                </a:solidFill>
              </a:rPr>
              <a:t>INTERNE </a:t>
            </a:r>
          </a:p>
          <a:p>
            <a:pPr>
              <a:defRPr/>
            </a:pPr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de </a:t>
            </a:r>
            <a:r>
              <a:rPr lang="fr-FR" sz="700" b="1" i="1" dirty="0" smtClean="0">
                <a:solidFill>
                  <a:srgbClr val="1A171B"/>
                </a:solidFill>
              </a:rPr>
              <a:t>(entité(s) juridique(s) à l'origine du document à indiquer). </a:t>
            </a:r>
            <a:r>
              <a:rPr lang="fr-FR" sz="700" dirty="0" smtClean="0">
                <a:solidFill>
                  <a:srgbClr val="1A171B"/>
                </a:solidFill>
              </a:rPr>
              <a:t>Document </a:t>
            </a:r>
            <a:r>
              <a:rPr lang="fr-FR" sz="700" b="1" dirty="0" smtClean="0">
                <a:solidFill>
                  <a:srgbClr val="1A171B"/>
                </a:solidFill>
              </a:rPr>
              <a:t>confidentiel</a:t>
            </a:r>
            <a:r>
              <a:rPr lang="fr-FR" sz="700" dirty="0" smtClean="0">
                <a:solidFill>
                  <a:srgbClr val="1A171B"/>
                </a:solidFill>
              </a:rPr>
              <a:t>, qui ne doit pas être utilisé à d’autres fins que celles pour lesquelles il a été établi et transmis. Il ne peut être ni reproduit ni divulgué à des tiers, en tout ou partie, sous quelque forme que ce soit, sans l’accord préalable et écrit de l'entité (des entités) propriétaire(s) du document. </a:t>
            </a:r>
          </a:p>
          <a:p>
            <a:pPr>
              <a:defRPr/>
            </a:pPr>
            <a:endParaRPr lang="fr-FR" sz="700" b="1" dirty="0" smtClean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3741576" y="1448780"/>
            <a:ext cx="4702628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Date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PRÉSENTATION - 25 SEPTEMBRE 2015</a:t>
            </a:r>
            <a:endParaRPr lang="fr-FR" dirty="0">
              <a:solidFill>
                <a:srgbClr val="D9D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21411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521B0-9655-41DE-8EA0-1F738249A4B7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367808" y="6449718"/>
            <a:ext cx="6840760" cy="408283"/>
          </a:xfrm>
        </p:spPr>
        <p:txBody>
          <a:bodyPr/>
          <a:lstStyle/>
          <a:p>
            <a:r>
              <a:rPr lang="fr-FR" dirty="0" smtClean="0">
                <a:solidFill>
                  <a:srgbClr val="1A171B"/>
                </a:solidFill>
              </a:rPr>
              <a:t>propriété </a:t>
            </a:r>
            <a:r>
              <a:rPr lang="fr-FR" b="1" dirty="0" smtClean="0">
                <a:solidFill>
                  <a:srgbClr val="1A171B"/>
                </a:solidFill>
              </a:rPr>
              <a:t>de </a:t>
            </a:r>
            <a:r>
              <a:rPr lang="fr-FR" b="1" i="1" dirty="0" smtClean="0">
                <a:solidFill>
                  <a:srgbClr val="1A171B"/>
                </a:solidFill>
              </a:rPr>
              <a:t>(entité(s) juridique(s) à l'origine du document à indiquer) </a:t>
            </a:r>
            <a:r>
              <a:rPr lang="fr-FR" i="1" dirty="0" smtClean="0">
                <a:solidFill>
                  <a:srgbClr val="1A171B"/>
                </a:solidFill>
              </a:rPr>
              <a:t>- </a:t>
            </a:r>
            <a:r>
              <a:rPr lang="fr-FR" dirty="0" smtClean="0">
                <a:solidFill>
                  <a:srgbClr val="1A171B"/>
                </a:solidFill>
              </a:rPr>
              <a:t>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1155981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U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fld id="{C9C96F56-AF42-4C92-ADCB-028B5D2B864D}" type="datetime4">
              <a:rPr lang="fr-FR" smtClean="0">
                <a:solidFill>
                  <a:srgbClr val="E2001A"/>
                </a:solidFill>
              </a:rPr>
              <a:pPr/>
              <a:t>11 juin 2024</a:t>
            </a:fld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2246" y="3039244"/>
            <a:ext cx="469098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25785" y="4151176"/>
            <a:ext cx="46979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r>
              <a:rPr lang="fr-FR" sz="800" i="1" dirty="0" smtClean="0">
                <a:solidFill>
                  <a:srgbClr val="FFFFFF"/>
                </a:solidFill>
              </a:rPr>
              <a:t>(</a:t>
            </a:r>
            <a:r>
              <a:rPr lang="fr-FR" sz="700" i="1" dirty="0" smtClean="0">
                <a:solidFill>
                  <a:srgbClr val="FFFFFF"/>
                </a:solidFill>
              </a:rPr>
              <a:t>ENTITE(S) JURIDIQUE(S) A L’ORIGINE DU DOCUMENT A INDIQUER</a:t>
            </a:r>
            <a:r>
              <a:rPr lang="fr-FR" sz="800" i="1" dirty="0" smtClean="0">
                <a:solidFill>
                  <a:srgbClr val="FFFFFF"/>
                </a:solidFill>
              </a:rPr>
              <a:t>)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4500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ER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fld id="{A5B8CA6A-E52C-43E7-BBD5-7E5F9A8E9B8B}" type="datetime4">
              <a:rPr lang="fr-FR" smtClean="0">
                <a:solidFill>
                  <a:srgbClr val="30B084"/>
                </a:solidFill>
              </a:rPr>
              <a:pPr/>
              <a:t>11 juin 2024</a:t>
            </a:fld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r>
              <a:rPr lang="fr-FR" sz="800" i="1" dirty="0" smtClean="0">
                <a:solidFill>
                  <a:srgbClr val="FFFFFF"/>
                </a:solidFill>
              </a:rPr>
              <a:t>(</a:t>
            </a:r>
            <a:r>
              <a:rPr lang="fr-FR" sz="700" i="1" dirty="0" smtClean="0">
                <a:solidFill>
                  <a:srgbClr val="FFFFFF"/>
                </a:solidFill>
              </a:rPr>
              <a:t>ENTITE(S) JURIDIQUE(S) A L’ORIGINE DU DOCUMENT A INDIQUER</a:t>
            </a:r>
            <a:r>
              <a:rPr lang="fr-FR" sz="800" i="1" dirty="0" smtClean="0">
                <a:solidFill>
                  <a:srgbClr val="FFFFFF"/>
                </a:solidFill>
              </a:rPr>
              <a:t>)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1780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BLEU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fld id="{CE8BD74C-5D49-45AC-BDEA-41BE2312EAFC}" type="datetime4">
              <a:rPr lang="fr-FR" smtClean="0">
                <a:solidFill>
                  <a:srgbClr val="006488"/>
                </a:solidFill>
              </a:rPr>
              <a:pPr/>
              <a:t>11 juin 2024</a:t>
            </a:fld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r>
              <a:rPr lang="fr-FR" sz="800" i="1" dirty="0" smtClean="0">
                <a:solidFill>
                  <a:srgbClr val="FFFFFF"/>
                </a:solidFill>
              </a:rPr>
              <a:t>(</a:t>
            </a:r>
            <a:r>
              <a:rPr lang="fr-FR" sz="700" i="1" dirty="0" smtClean="0">
                <a:solidFill>
                  <a:srgbClr val="FFFFFF"/>
                </a:solidFill>
              </a:rPr>
              <a:t>ENTITE(S) JURIDIQUE(S) A L’ORIGINE DU DOCUMENT A INDIQUER</a:t>
            </a:r>
            <a:r>
              <a:rPr lang="fr-FR" sz="800" i="1" dirty="0" smtClean="0">
                <a:solidFill>
                  <a:srgbClr val="FFFFFF"/>
                </a:solidFill>
              </a:rPr>
              <a:t>)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206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IOLE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fld id="{45F9A975-567B-41CD-AF92-F20378707FB5}" type="datetime4">
              <a:rPr lang="fr-FR" smtClean="0">
                <a:solidFill>
                  <a:srgbClr val="8A83BD"/>
                </a:solidFill>
              </a:rPr>
              <a:pPr/>
              <a:t>11 juin 2024</a:t>
            </a:fld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r>
              <a:rPr lang="fr-FR" sz="800" i="1" dirty="0" smtClean="0">
                <a:solidFill>
                  <a:srgbClr val="FFFFFF"/>
                </a:solidFill>
              </a:rPr>
              <a:t>(</a:t>
            </a:r>
            <a:r>
              <a:rPr lang="fr-FR" sz="700" i="1" dirty="0" smtClean="0">
                <a:solidFill>
                  <a:srgbClr val="FFFFFF"/>
                </a:solidFill>
              </a:rPr>
              <a:t>ENTITE(S) JURIDIQUE(S) A L’ORIGINE DU DOCUMENT A INDIQUER</a:t>
            </a:r>
            <a:r>
              <a:rPr lang="fr-FR" sz="800" i="1" dirty="0" smtClean="0">
                <a:solidFill>
                  <a:srgbClr val="FFFFFF"/>
                </a:solidFill>
              </a:rPr>
              <a:t>)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507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S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fld id="{CE870D9A-04A4-418C-A201-5478FB97C207}" type="datetime4">
              <a:rPr lang="fr-FR" smtClean="0">
                <a:solidFill>
                  <a:srgbClr val="CE5498"/>
                </a:solidFill>
              </a:rPr>
              <a:pPr/>
              <a:t>11 juin 2024</a:t>
            </a:fld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r>
              <a:rPr lang="fr-FR" sz="800" i="1" dirty="0" smtClean="0">
                <a:solidFill>
                  <a:srgbClr val="FFFFFF"/>
                </a:solidFill>
              </a:rPr>
              <a:t>(</a:t>
            </a:r>
            <a:r>
              <a:rPr lang="fr-FR" sz="700" i="1" dirty="0" smtClean="0">
                <a:solidFill>
                  <a:srgbClr val="FFFFFF"/>
                </a:solidFill>
              </a:rPr>
              <a:t>ENTITE(S) JURIDIQUE(S) A L’ORIGINE DU DOCUMENT A INDIQUER</a:t>
            </a:r>
            <a:r>
              <a:rPr lang="fr-FR" sz="800" i="1" dirty="0" smtClean="0">
                <a:solidFill>
                  <a:srgbClr val="FFFFFF"/>
                </a:solidFill>
              </a:rPr>
              <a:t>)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371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6F4ABC0-0416-4747-8A6A-D588DECC9F12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1A171B"/>
                </a:solidFill>
              </a:rPr>
              <a:t>Propriété de </a:t>
            </a:r>
            <a:r>
              <a:rPr lang="fr-FR" i="1" dirty="0" smtClean="0">
                <a:solidFill>
                  <a:srgbClr val="1A171B"/>
                </a:solidFill>
              </a:rPr>
              <a:t>(entité(s) juridique(s) à l'origine du document  à indiquer)</a:t>
            </a:r>
            <a:r>
              <a:rPr lang="fr-FR" dirty="0" smtClean="0">
                <a:solidFill>
                  <a:srgbClr val="1A171B"/>
                </a:solidFill>
              </a:rPr>
              <a:t>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1702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6E3021-44D8-44C9-A336-44A9EF601E3F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1A171B"/>
                </a:solidFill>
              </a:rPr>
              <a:t>Propriété de </a:t>
            </a:r>
            <a:r>
              <a:rPr lang="fr-FR" i="1" dirty="0" smtClean="0">
                <a:solidFill>
                  <a:srgbClr val="1A171B"/>
                </a:solidFill>
              </a:rPr>
              <a:t>(entité(s) juridique(s) à l'origine du document à indiquer)</a:t>
            </a:r>
            <a:r>
              <a:rPr lang="fr-FR" dirty="0" smtClean="0">
                <a:solidFill>
                  <a:srgbClr val="1A171B"/>
                </a:solidFill>
              </a:rPr>
              <a:t>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09649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4226629-A4F1-4EE3-BE67-478DFD071650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1A171B"/>
                </a:solidFill>
              </a:rPr>
              <a:t>Propriété DE  </a:t>
            </a:r>
            <a:r>
              <a:rPr lang="fr-FR" i="1" dirty="0" smtClean="0">
                <a:solidFill>
                  <a:srgbClr val="1A171B"/>
                </a:solidFill>
              </a:rPr>
              <a:t>(entité(s) juridique(s) à l'origine du document à indiquer)</a:t>
            </a:r>
            <a:r>
              <a:rPr lang="fr-FR" dirty="0" smtClean="0">
                <a:solidFill>
                  <a:srgbClr val="1A171B"/>
                </a:solidFill>
              </a:rPr>
              <a:t>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07198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25 MAI 2016</a:t>
            </a:r>
            <a:endParaRPr lang="fr-FR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367808" y="6449718"/>
            <a:ext cx="6840760" cy="408283"/>
          </a:xfrm>
        </p:spPr>
        <p:txBody>
          <a:bodyPr/>
          <a:lstStyle/>
          <a:p>
            <a:r>
              <a:rPr lang="fr-FR" dirty="0" smtClean="0"/>
              <a:t>Propriété de SFR - COMITE MARKETING B2B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47498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 err="1" smtClean="0">
                <a:solidFill>
                  <a:srgbClr val="1A171B"/>
                </a:solidFill>
              </a:rPr>
              <a:t>PROPRIéTé</a:t>
            </a:r>
            <a:r>
              <a:rPr lang="fr-FR" dirty="0" smtClean="0">
                <a:solidFill>
                  <a:srgbClr val="1A171B"/>
                </a:solidFill>
              </a:rPr>
              <a:t> DU GROUPE SFR –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FR" smtClean="0"/>
              <a:t>25 MAI 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8298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1DDAE775-0D84-4E29-96DD-076129874FE2}" type="datetime4">
              <a:rPr lang="fr-FR" smtClean="0">
                <a:solidFill>
                  <a:srgbClr val="D9DADA"/>
                </a:solidFill>
              </a:rPr>
              <a:pPr/>
              <a:t>11 juin 2024</a:t>
            </a:fld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de la présentation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3750905" y="1082351"/>
            <a:ext cx="4683967" cy="4675946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sp>
        <p:nvSpPr>
          <p:cNvPr id="9" name="ZoneTexte 8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r>
              <a:rPr lang="fr-FR" sz="800" i="1" dirty="0" smtClean="0">
                <a:solidFill>
                  <a:srgbClr val="FFFFFF"/>
                </a:solidFill>
              </a:rPr>
              <a:t>(</a:t>
            </a:r>
            <a:r>
              <a:rPr lang="fr-FR" sz="700" i="1" dirty="0" smtClean="0">
                <a:solidFill>
                  <a:srgbClr val="FFFFFF"/>
                </a:solidFill>
              </a:rPr>
              <a:t>ENTITE(S) JURIDIQUE(S) A L’ORIGINE DU DOCUMENT A INDIQUER</a:t>
            </a:r>
            <a:r>
              <a:rPr lang="fr-FR" sz="800" i="1" dirty="0" smtClean="0">
                <a:solidFill>
                  <a:srgbClr val="FFFFFF"/>
                </a:solidFill>
              </a:rPr>
              <a:t>)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5625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2998" cy="6849340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19245" y="4113076"/>
            <a:ext cx="4080454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5" y="6153150"/>
            <a:ext cx="4080454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du groupe Numericable-SFR. Et il ne doit pas être utilisé à d’autres fins que celles pour lesquelles il a été établi et transmis. Il ne peut être ni reproduit ni divulgué à des tiers, en tout ou partie, sous quelque forme que ce soit, sans l’accord préalable, exprès et écrit de l’entité du groupe </a:t>
            </a:r>
            <a:r>
              <a:rPr lang="fr-FR" sz="600" dirty="0" err="1" smtClean="0">
                <a:solidFill>
                  <a:srgbClr val="1A171B"/>
                </a:solidFill>
              </a:rPr>
              <a:t>Numericable</a:t>
            </a:r>
            <a:r>
              <a:rPr lang="fr-FR" sz="600" dirty="0" smtClean="0">
                <a:solidFill>
                  <a:srgbClr val="1A171B"/>
                </a:solidFill>
              </a:rPr>
              <a:t>-SFR concernée.</a:t>
            </a:r>
            <a:endParaRPr lang="fr-FR" sz="600" dirty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4019544" y="1448780"/>
            <a:ext cx="4080452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02/2016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confidentiel</a:t>
            </a:r>
            <a:endParaRPr lang="fr-FR" dirty="0">
              <a:solidFill>
                <a:srgbClr val="D9DADA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-2332"/>
            <a:ext cx="324060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7439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02/2016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confidentiel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31339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r>
              <a:rPr smtClean="0">
                <a:solidFill>
                  <a:srgbClr val="E2001A"/>
                </a:solidFill>
              </a:rPr>
              <a:t>02/2016</a:t>
            </a:r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confidentiel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78260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r>
              <a:rPr smtClean="0">
                <a:solidFill>
                  <a:srgbClr val="30B084"/>
                </a:solidFill>
              </a:rPr>
              <a:t>02/2016</a:t>
            </a:r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confidentiel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4759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r>
              <a:rPr smtClean="0">
                <a:solidFill>
                  <a:srgbClr val="006488"/>
                </a:solidFill>
              </a:rPr>
              <a:t>02/2016</a:t>
            </a:r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confidentiel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43226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r>
              <a:rPr smtClean="0">
                <a:solidFill>
                  <a:srgbClr val="8A83BD"/>
                </a:solidFill>
              </a:rPr>
              <a:t>02/2016</a:t>
            </a:r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confidentiel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7601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r>
              <a:rPr smtClean="0">
                <a:solidFill>
                  <a:srgbClr val="CE5498"/>
                </a:solidFill>
              </a:rPr>
              <a:t>02/2016</a:t>
            </a:r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confidentiel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13091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02/2016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confidentiel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032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02/2016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confidentiel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27360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>
          <a:xfrm>
            <a:off x="4367808" y="6449718"/>
            <a:ext cx="5040560" cy="408283"/>
          </a:xfrm>
        </p:spPr>
        <p:txBody>
          <a:bodyPr/>
          <a:lstStyle/>
          <a:p>
            <a:r>
              <a:rPr lang="fr-FR" dirty="0" err="1" smtClean="0">
                <a:solidFill>
                  <a:srgbClr val="1A171B"/>
                </a:solidFill>
              </a:rPr>
              <a:t>PROPRIéTé</a:t>
            </a:r>
            <a:r>
              <a:rPr lang="fr-FR" dirty="0" smtClean="0">
                <a:solidFill>
                  <a:srgbClr val="1A171B"/>
                </a:solidFill>
              </a:rPr>
              <a:t> DU GROUPE SFR –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5"/>
          <p:cNvSpPr txBox="1">
            <a:spLocks/>
          </p:cNvSpPr>
          <p:nvPr userDrawn="1"/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fr-FR"/>
            </a:defPPr>
            <a:lvl1pPr marL="0" algn="r" defTabSz="914400" rtl="0" eaLnBrk="1" latinLnBrk="0" hangingPunct="1"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3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FR" smtClean="0"/>
              <a:t>25 MAI 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72415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02/2016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confidentiel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86374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02/2016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confidentiel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2998" cy="684934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-2332"/>
            <a:ext cx="3240609" cy="1440000"/>
          </a:xfrm>
          <a:prstGeom prst="rect">
            <a:avLst/>
          </a:prstGeom>
        </p:spPr>
      </p:pic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4032368" y="1908324"/>
            <a:ext cx="4079856" cy="3024000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97738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  <a:prstGeom prst="rect">
            <a:avLst/>
          </a:prstGeom>
        </p:spPr>
        <p:txBody>
          <a:bodyPr/>
          <a:lstStyle>
            <a:lvl1pPr>
              <a:defRPr sz="100"/>
            </a:lvl1pPr>
          </a:lstStyle>
          <a:p>
            <a:fld id="{55D63C38-986E-4CB0-8751-88629C8EDD4B}" type="datetime4">
              <a:rPr lang="fr-FR" smtClean="0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pic>
        <p:nvPicPr>
          <p:cNvPr id="23" name="Image 22" descr="fond_couvertur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13076"/>
            <a:ext cx="5328593" cy="1296144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rgbClr val="FF0000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3407701" y="6153150"/>
            <a:ext cx="5328592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b="1" dirty="0" smtClean="0">
                <a:solidFill>
                  <a:srgbClr val="1A171B"/>
                </a:solidFill>
              </a:rPr>
              <a:t>INTERNE GROUPE</a:t>
            </a:r>
          </a:p>
          <a:p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du groupe </a:t>
            </a:r>
            <a:r>
              <a:rPr lang="fr-FR" sz="600" dirty="0" err="1" smtClean="0">
                <a:solidFill>
                  <a:srgbClr val="1A171B"/>
                </a:solidFill>
              </a:rPr>
              <a:t>Numericable</a:t>
            </a:r>
            <a:r>
              <a:rPr lang="fr-FR" sz="600" dirty="0" smtClean="0">
                <a:solidFill>
                  <a:srgbClr val="1A171B"/>
                </a:solidFill>
              </a:rPr>
              <a:t>-SFR. Et il ne doit pas être utilisé à d’autres fins que celles pour lesquelles il a été établi et transmis. Il ne peut être ni reproduit ni divulgué à des tiers, en tout ou partie, sous quelque forme que ce soit, sans l’accord préalable, exprès et écrit de l’entité du groupe </a:t>
            </a:r>
            <a:r>
              <a:rPr lang="fr-FR" sz="600" dirty="0" err="1" smtClean="0">
                <a:solidFill>
                  <a:srgbClr val="1A171B"/>
                </a:solidFill>
              </a:rPr>
              <a:t>Numericable</a:t>
            </a:r>
            <a:r>
              <a:rPr lang="fr-FR" sz="600" dirty="0" smtClean="0">
                <a:solidFill>
                  <a:srgbClr val="1A171B"/>
                </a:solidFill>
              </a:rPr>
              <a:t>-SFR concernée.</a:t>
            </a:r>
            <a:endParaRPr lang="fr-FR" sz="600" dirty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27382" y="6156000"/>
            <a:ext cx="2880319" cy="702000"/>
          </a:xfrm>
        </p:spPr>
        <p:txBody>
          <a:bodyPr rIns="72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3408000" y="1448780"/>
            <a:ext cx="5328592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>
                    <a:alpha val="0"/>
                  </a:srgbClr>
                </a:solidFill>
              </a:rPr>
              <a:pPr/>
              <a:t>‹N°›</a:t>
            </a:fld>
            <a:endParaRPr lang="fr-FR" dirty="0">
              <a:solidFill>
                <a:srgbClr val="1A171B">
                  <a:alpha val="0"/>
                </a:srgbClr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1A171B">
                    <a:alpha val="0"/>
                  </a:srgbClr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>
                  <a:alpha val="0"/>
                </a:srgbClr>
              </a:solidFill>
            </a:endParaRPr>
          </a:p>
        </p:txBody>
      </p:sp>
      <p:pic>
        <p:nvPicPr>
          <p:cNvPr id="22" name="Image 21" descr="logo_sfr_couvertur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" y="0"/>
            <a:ext cx="3844068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00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86345" y="288000"/>
            <a:ext cx="2496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521B0-9655-41DE-8EA0-1F738249A4B7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6440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fld id="{C9C96F56-AF42-4C92-ADCB-028B5D2B864D}" type="datetime4">
              <a:rPr lang="fr-FR" smtClean="0">
                <a:solidFill>
                  <a:srgbClr val="E2001A"/>
                </a:solidFill>
              </a:rPr>
              <a:pPr/>
              <a:t>11 juin 2024</a:t>
            </a:fld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>
          <a:xfrm>
            <a:off x="3407702" y="3039244"/>
            <a:ext cx="537659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51176"/>
            <a:ext cx="5328593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82178" y="1448780"/>
            <a:ext cx="2113823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566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fld id="{A5B8CA6A-E52C-43E7-BBD5-7E5F9A8E9B8B}" type="datetime4">
              <a:rPr lang="fr-FR" smtClean="0">
                <a:solidFill>
                  <a:srgbClr val="30B084"/>
                </a:solidFill>
              </a:rPr>
              <a:pPr/>
              <a:t>11 juin 2024</a:t>
            </a:fld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>
          <a:xfrm>
            <a:off x="3407702" y="3039244"/>
            <a:ext cx="537659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51176"/>
            <a:ext cx="5328593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82178" y="1448780"/>
            <a:ext cx="2113823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9966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fld id="{CE8BD74C-5D49-45AC-BDEA-41BE2312EAFC}" type="datetime4">
              <a:rPr lang="fr-FR" smtClean="0">
                <a:solidFill>
                  <a:srgbClr val="006488"/>
                </a:solidFill>
              </a:rPr>
              <a:pPr/>
              <a:t>11 juin 2024</a:t>
            </a:fld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>
          <a:xfrm>
            <a:off x="3407702" y="3039244"/>
            <a:ext cx="537659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51176"/>
            <a:ext cx="5328593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82178" y="1448780"/>
            <a:ext cx="2113823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212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fld id="{45F9A975-567B-41CD-AF92-F20378707FB5}" type="datetime4">
              <a:rPr lang="fr-FR" smtClean="0">
                <a:solidFill>
                  <a:srgbClr val="8A83BD"/>
                </a:solidFill>
              </a:rPr>
              <a:pPr/>
              <a:t>11 juin 2024</a:t>
            </a:fld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>
          <a:xfrm>
            <a:off x="3407702" y="3039244"/>
            <a:ext cx="537659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51176"/>
            <a:ext cx="5328593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82178" y="1448780"/>
            <a:ext cx="2113823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81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fld id="{CE870D9A-04A4-418C-A201-5478FB97C207}" type="datetime4">
              <a:rPr lang="fr-FR" smtClean="0">
                <a:solidFill>
                  <a:srgbClr val="CE5498"/>
                </a:solidFill>
              </a:rPr>
              <a:pPr/>
              <a:t>11 juin 2024</a:t>
            </a:fld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>
          <a:xfrm>
            <a:off x="3407702" y="3039244"/>
            <a:ext cx="537659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51176"/>
            <a:ext cx="5328593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82178" y="1448780"/>
            <a:ext cx="2113823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176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587095" y="1844824"/>
            <a:ext cx="528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443305" y="1844824"/>
            <a:ext cx="528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6F4ABC0-0416-4747-8A6A-D588DECC9F12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540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6" name="Espace réservé du pied de page 8"/>
          <p:cNvSpPr>
            <a:spLocks noGrp="1"/>
          </p:cNvSpPr>
          <p:nvPr>
            <p:ph type="ftr" sz="quarter" idx="15"/>
          </p:nvPr>
        </p:nvSpPr>
        <p:spPr>
          <a:xfrm>
            <a:off x="4367808" y="6449718"/>
            <a:ext cx="5040560" cy="408283"/>
          </a:xfrm>
        </p:spPr>
        <p:txBody>
          <a:bodyPr/>
          <a:lstStyle/>
          <a:p>
            <a:r>
              <a:rPr lang="fr-FR" dirty="0" err="1" smtClean="0">
                <a:solidFill>
                  <a:srgbClr val="1A171B"/>
                </a:solidFill>
              </a:rPr>
              <a:t>PROPRIéTé</a:t>
            </a:r>
            <a:r>
              <a:rPr lang="fr-FR" dirty="0" smtClean="0">
                <a:solidFill>
                  <a:srgbClr val="1A171B"/>
                </a:solidFill>
              </a:rPr>
              <a:t> DU GROUPE SFR –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FR" smtClean="0"/>
              <a:t>25 MAI 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0476470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87094" y="1844824"/>
            <a:ext cx="4548799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375580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6E3021-44D8-44C9-A336-44A9EF601E3F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28091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1">
          <p15:clr>
            <a:srgbClr val="FBAE40"/>
          </p15:clr>
        </p15:guide>
        <p15:guide id="2" pos="5556">
          <p15:clr>
            <a:srgbClr val="FBAE40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587093" y="2019600"/>
            <a:ext cx="10980491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587094" y="558201"/>
            <a:ext cx="10990621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4226629-A4F1-4EE3-BE67-478DFD071650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63528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1">
          <p15:clr>
            <a:srgbClr val="FBAE40"/>
          </p15:clr>
        </p15:guide>
      </p15:sldGuideLst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fond_couvertur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4032368" y="1908324"/>
            <a:ext cx="4079856" cy="3024000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pic>
        <p:nvPicPr>
          <p:cNvPr id="24" name="Image 23" descr="logo_sfr_couvertur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" y="0"/>
            <a:ext cx="3844068" cy="1440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1DDAE775-0D84-4E29-96DD-076129874FE2}" type="datetime4">
              <a:rPr lang="fr-FR" smtClean="0">
                <a:solidFill>
                  <a:srgbClr val="D9DADA"/>
                </a:solidFill>
              </a:rPr>
              <a:pPr/>
              <a:t>11 juin 2024</a:t>
            </a:fld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de la présentation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62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41277" y="4113076"/>
            <a:ext cx="4702630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4" y="6153150"/>
            <a:ext cx="4381011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b="1" dirty="0" smtClean="0">
                <a:solidFill>
                  <a:srgbClr val="1A171B"/>
                </a:solidFill>
              </a:rPr>
              <a:t>INTERNE </a:t>
            </a:r>
          </a:p>
          <a:p>
            <a:pPr>
              <a:defRPr/>
            </a:pPr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de </a:t>
            </a:r>
            <a:r>
              <a:rPr lang="fr-FR" sz="700" b="1" i="1" dirty="0" smtClean="0">
                <a:solidFill>
                  <a:srgbClr val="1A171B"/>
                </a:solidFill>
              </a:rPr>
              <a:t>(entité(s) juridique(s) à l'origine du document à indiquer). </a:t>
            </a:r>
            <a:r>
              <a:rPr lang="fr-FR" sz="700" dirty="0" smtClean="0">
                <a:solidFill>
                  <a:srgbClr val="1A171B"/>
                </a:solidFill>
              </a:rPr>
              <a:t>Document </a:t>
            </a:r>
            <a:r>
              <a:rPr lang="fr-FR" sz="700" b="1" dirty="0" smtClean="0">
                <a:solidFill>
                  <a:srgbClr val="1A171B"/>
                </a:solidFill>
              </a:rPr>
              <a:t>confidentiel</a:t>
            </a:r>
            <a:r>
              <a:rPr lang="fr-FR" sz="700" dirty="0" smtClean="0">
                <a:solidFill>
                  <a:srgbClr val="1A171B"/>
                </a:solidFill>
              </a:rPr>
              <a:t>, qui ne doit pas être utilisé à d’autres fins que celles pour lesquelles il a été établi et transmis. Il ne peut être ni reproduit ni divulgué à des tiers, en tout ou partie, sous quelque forme que ce soit, sans l’accord préalable et écrit de l'entité (des entités) propriétaire(s) du document. </a:t>
            </a:r>
          </a:p>
          <a:p>
            <a:pPr>
              <a:defRPr/>
            </a:pPr>
            <a:endParaRPr lang="fr-FR" sz="700" b="1" dirty="0" smtClean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3741576" y="1448780"/>
            <a:ext cx="4702628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Date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PRÉSENTATION - 25 SEPTEMBRE 2015</a:t>
            </a:r>
            <a:endParaRPr lang="fr-FR" dirty="0">
              <a:solidFill>
                <a:srgbClr val="D9D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92193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521B0-9655-41DE-8EA0-1F738249A4B7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367808" y="6449718"/>
            <a:ext cx="6840760" cy="408283"/>
          </a:xfrm>
        </p:spPr>
        <p:txBody>
          <a:bodyPr/>
          <a:lstStyle/>
          <a:p>
            <a:r>
              <a:rPr lang="fr-FR" dirty="0" smtClean="0">
                <a:solidFill>
                  <a:srgbClr val="1A171B"/>
                </a:solidFill>
              </a:rPr>
              <a:t>propriété </a:t>
            </a:r>
            <a:r>
              <a:rPr lang="fr-FR" b="1" dirty="0" smtClean="0">
                <a:solidFill>
                  <a:srgbClr val="1A171B"/>
                </a:solidFill>
              </a:rPr>
              <a:t>de </a:t>
            </a:r>
            <a:r>
              <a:rPr lang="fr-FR" b="1" i="1" dirty="0" smtClean="0">
                <a:solidFill>
                  <a:srgbClr val="1A171B"/>
                </a:solidFill>
              </a:rPr>
              <a:t>(entité(s) juridique(s) à l'origine du document à indiquer) </a:t>
            </a:r>
            <a:r>
              <a:rPr lang="fr-FR" i="1" dirty="0" smtClean="0">
                <a:solidFill>
                  <a:srgbClr val="1A171B"/>
                </a:solidFill>
              </a:rPr>
              <a:t>- </a:t>
            </a:r>
            <a:r>
              <a:rPr lang="fr-FR" dirty="0" smtClean="0">
                <a:solidFill>
                  <a:srgbClr val="1A171B"/>
                </a:solidFill>
              </a:rPr>
              <a:t>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5171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U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fld id="{C9C96F56-AF42-4C92-ADCB-028B5D2B864D}" type="datetime4">
              <a:rPr lang="fr-FR" smtClean="0">
                <a:solidFill>
                  <a:srgbClr val="E2001A"/>
                </a:solidFill>
              </a:rPr>
              <a:pPr/>
              <a:t>11 juin 2024</a:t>
            </a:fld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2246" y="3039244"/>
            <a:ext cx="469098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25785" y="4151176"/>
            <a:ext cx="46979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r>
              <a:rPr lang="fr-FR" sz="800" i="1" dirty="0" smtClean="0">
                <a:solidFill>
                  <a:srgbClr val="FFFFFF"/>
                </a:solidFill>
              </a:rPr>
              <a:t>(</a:t>
            </a:r>
            <a:r>
              <a:rPr lang="fr-FR" sz="700" i="1" dirty="0" smtClean="0">
                <a:solidFill>
                  <a:srgbClr val="FFFFFF"/>
                </a:solidFill>
              </a:rPr>
              <a:t>ENTITE(S) JURIDIQUE(S) A L’ORIGINE DU DOCUMENT A INDIQUER</a:t>
            </a:r>
            <a:r>
              <a:rPr lang="fr-FR" sz="800" i="1" dirty="0" smtClean="0">
                <a:solidFill>
                  <a:srgbClr val="FFFFFF"/>
                </a:solidFill>
              </a:rPr>
              <a:t>)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883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ER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fld id="{A5B8CA6A-E52C-43E7-BBD5-7E5F9A8E9B8B}" type="datetime4">
              <a:rPr lang="fr-FR" smtClean="0">
                <a:solidFill>
                  <a:srgbClr val="30B084"/>
                </a:solidFill>
              </a:rPr>
              <a:pPr/>
              <a:t>11 juin 2024</a:t>
            </a:fld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r>
              <a:rPr lang="fr-FR" sz="800" i="1" dirty="0" smtClean="0">
                <a:solidFill>
                  <a:srgbClr val="FFFFFF"/>
                </a:solidFill>
              </a:rPr>
              <a:t>(</a:t>
            </a:r>
            <a:r>
              <a:rPr lang="fr-FR" sz="700" i="1" dirty="0" smtClean="0">
                <a:solidFill>
                  <a:srgbClr val="FFFFFF"/>
                </a:solidFill>
              </a:rPr>
              <a:t>ENTITE(S) JURIDIQUE(S) A L’ORIGINE DU DOCUMENT A INDIQUER</a:t>
            </a:r>
            <a:r>
              <a:rPr lang="fr-FR" sz="800" i="1" dirty="0" smtClean="0">
                <a:solidFill>
                  <a:srgbClr val="FFFFFF"/>
                </a:solidFill>
              </a:rPr>
              <a:t>)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123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BLEU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fld id="{CE8BD74C-5D49-45AC-BDEA-41BE2312EAFC}" type="datetime4">
              <a:rPr lang="fr-FR" smtClean="0">
                <a:solidFill>
                  <a:srgbClr val="006488"/>
                </a:solidFill>
              </a:rPr>
              <a:pPr/>
              <a:t>11 juin 2024</a:t>
            </a:fld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r>
              <a:rPr lang="fr-FR" sz="800" i="1" dirty="0" smtClean="0">
                <a:solidFill>
                  <a:srgbClr val="FFFFFF"/>
                </a:solidFill>
              </a:rPr>
              <a:t>(</a:t>
            </a:r>
            <a:r>
              <a:rPr lang="fr-FR" sz="700" i="1" dirty="0" smtClean="0">
                <a:solidFill>
                  <a:srgbClr val="FFFFFF"/>
                </a:solidFill>
              </a:rPr>
              <a:t>ENTITE(S) JURIDIQUE(S) A L’ORIGINE DU DOCUMENT A INDIQUER</a:t>
            </a:r>
            <a:r>
              <a:rPr lang="fr-FR" sz="800" i="1" dirty="0" smtClean="0">
                <a:solidFill>
                  <a:srgbClr val="FFFFFF"/>
                </a:solidFill>
              </a:rPr>
              <a:t>)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6438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IOLE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fld id="{45F9A975-567B-41CD-AF92-F20378707FB5}" type="datetime4">
              <a:rPr lang="fr-FR" smtClean="0">
                <a:solidFill>
                  <a:srgbClr val="8A83BD"/>
                </a:solidFill>
              </a:rPr>
              <a:pPr/>
              <a:t>11 juin 2024</a:t>
            </a:fld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r>
              <a:rPr lang="fr-FR" sz="800" i="1" dirty="0" smtClean="0">
                <a:solidFill>
                  <a:srgbClr val="FFFFFF"/>
                </a:solidFill>
              </a:rPr>
              <a:t>(</a:t>
            </a:r>
            <a:r>
              <a:rPr lang="fr-FR" sz="700" i="1" dirty="0" smtClean="0">
                <a:solidFill>
                  <a:srgbClr val="FFFFFF"/>
                </a:solidFill>
              </a:rPr>
              <a:t>ENTITE(S) JURIDIQUE(S) A L’ORIGINE DU DOCUMENT A INDIQUER</a:t>
            </a:r>
            <a:r>
              <a:rPr lang="fr-FR" sz="800" i="1" dirty="0" smtClean="0">
                <a:solidFill>
                  <a:srgbClr val="FFFFFF"/>
                </a:solidFill>
              </a:rPr>
              <a:t>)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4706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S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fld id="{CE870D9A-04A4-418C-A201-5478FB97C207}" type="datetime4">
              <a:rPr lang="fr-FR" smtClean="0">
                <a:solidFill>
                  <a:srgbClr val="CE5498"/>
                </a:solidFill>
              </a:rPr>
              <a:pPr/>
              <a:t>11 juin 2024</a:t>
            </a:fld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r>
              <a:rPr lang="fr-FR" sz="800" i="1" dirty="0" smtClean="0">
                <a:solidFill>
                  <a:srgbClr val="FFFFFF"/>
                </a:solidFill>
              </a:rPr>
              <a:t>(</a:t>
            </a:r>
            <a:r>
              <a:rPr lang="fr-FR" sz="700" i="1" dirty="0" smtClean="0">
                <a:solidFill>
                  <a:srgbClr val="FFFFFF"/>
                </a:solidFill>
              </a:rPr>
              <a:t>ENTITE(S) JURIDIQUE(S) A L’ORIGINE DU DOCUMENT A INDIQUER</a:t>
            </a:r>
            <a:r>
              <a:rPr lang="fr-FR" sz="800" i="1" dirty="0" smtClean="0">
                <a:solidFill>
                  <a:srgbClr val="FFFFFF"/>
                </a:solidFill>
              </a:rPr>
              <a:t>)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036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1DDAE775-0D84-4E29-96DD-076129874FE2}" type="datetime4">
              <a:rPr lang="fr-FR" smtClean="0">
                <a:solidFill>
                  <a:srgbClr val="D9DADA"/>
                </a:solidFill>
              </a:rPr>
              <a:pPr/>
              <a:t>11 juin 2024</a:t>
            </a:fld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de la présentation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2998" cy="684934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-2332"/>
            <a:ext cx="3240609" cy="1440000"/>
          </a:xfrm>
          <a:prstGeom prst="rect">
            <a:avLst/>
          </a:prstGeom>
        </p:spPr>
      </p:pic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4032368" y="1908324"/>
            <a:ext cx="4079856" cy="3024000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41582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6F4ABC0-0416-4747-8A6A-D588DECC9F12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1A171B"/>
                </a:solidFill>
              </a:rPr>
              <a:t>Propriété de </a:t>
            </a:r>
            <a:r>
              <a:rPr lang="fr-FR" i="1" dirty="0" smtClean="0">
                <a:solidFill>
                  <a:srgbClr val="1A171B"/>
                </a:solidFill>
              </a:rPr>
              <a:t>(entité(s) juridique(s) à l'origine du document  à indiquer)</a:t>
            </a:r>
            <a:r>
              <a:rPr lang="fr-FR" dirty="0" smtClean="0">
                <a:solidFill>
                  <a:srgbClr val="1A171B"/>
                </a:solidFill>
              </a:rPr>
              <a:t>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246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6E3021-44D8-44C9-A336-44A9EF601E3F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1A171B"/>
                </a:solidFill>
              </a:rPr>
              <a:t>Propriété de </a:t>
            </a:r>
            <a:r>
              <a:rPr lang="fr-FR" i="1" dirty="0" smtClean="0">
                <a:solidFill>
                  <a:srgbClr val="1A171B"/>
                </a:solidFill>
              </a:rPr>
              <a:t>(entité(s) juridique(s) à l'origine du document à indiquer)</a:t>
            </a:r>
            <a:r>
              <a:rPr lang="fr-FR" dirty="0" smtClean="0">
                <a:solidFill>
                  <a:srgbClr val="1A171B"/>
                </a:solidFill>
              </a:rPr>
              <a:t>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6160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4226629-A4F1-4EE3-BE67-478DFD071650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1A171B"/>
                </a:solidFill>
              </a:rPr>
              <a:t>Propriété DE  </a:t>
            </a:r>
            <a:r>
              <a:rPr lang="fr-FR" i="1" dirty="0" smtClean="0">
                <a:solidFill>
                  <a:srgbClr val="1A171B"/>
                </a:solidFill>
              </a:rPr>
              <a:t>(entité(s) juridique(s) à l'origine du document à indiquer)</a:t>
            </a:r>
            <a:r>
              <a:rPr lang="fr-FR" dirty="0" smtClean="0">
                <a:solidFill>
                  <a:srgbClr val="1A171B"/>
                </a:solidFill>
              </a:rPr>
              <a:t>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47397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1DDAE775-0D84-4E29-96DD-076129874FE2}" type="datetime4">
              <a:rPr lang="fr-FR" smtClean="0">
                <a:solidFill>
                  <a:srgbClr val="D9DADA"/>
                </a:solidFill>
              </a:rPr>
              <a:pPr/>
              <a:t>11 juin 2024</a:t>
            </a:fld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de la présentation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3750905" y="1082351"/>
            <a:ext cx="4683967" cy="4675946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sp>
        <p:nvSpPr>
          <p:cNvPr id="9" name="ZoneTexte 8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r>
              <a:rPr lang="fr-FR" sz="800" i="1" dirty="0" smtClean="0">
                <a:solidFill>
                  <a:srgbClr val="FFFFFF"/>
                </a:solidFill>
              </a:rPr>
              <a:t>(</a:t>
            </a:r>
            <a:r>
              <a:rPr lang="fr-FR" sz="700" i="1" dirty="0" smtClean="0">
                <a:solidFill>
                  <a:srgbClr val="FFFFFF"/>
                </a:solidFill>
              </a:rPr>
              <a:t>ENTITE(S) JURIDIQUE(S) A L’ORIGINE DU DOCUMENT A INDIQUER</a:t>
            </a:r>
            <a:r>
              <a:rPr lang="fr-FR" sz="800" i="1" dirty="0" smtClean="0">
                <a:solidFill>
                  <a:srgbClr val="FFFFFF"/>
                </a:solidFill>
              </a:rPr>
              <a:t>)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6039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GRIS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0"/>
            <a:ext cx="12184543" cy="6858000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19250" y="4113076"/>
            <a:ext cx="4080455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50" y="6153150"/>
            <a:ext cx="4080455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b="1" dirty="0" smtClean="0">
                <a:solidFill>
                  <a:srgbClr val="1A171B"/>
                </a:solidFill>
              </a:rPr>
              <a:t>INTERNE GROUPE</a:t>
            </a:r>
          </a:p>
          <a:p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du groupe </a:t>
            </a:r>
            <a:r>
              <a:rPr lang="fr-FR" sz="600" dirty="0" err="1" smtClean="0">
                <a:solidFill>
                  <a:srgbClr val="1A171B"/>
                </a:solidFill>
              </a:rPr>
              <a:t>Numericable</a:t>
            </a:r>
            <a:r>
              <a:rPr lang="fr-FR" sz="600" dirty="0" smtClean="0">
                <a:solidFill>
                  <a:srgbClr val="1A171B"/>
                </a:solidFill>
              </a:rPr>
              <a:t>-SFR. Et il ne doit pas être utilisé à d’autres fins que celles pour lesquelles il a été établi et transmis. Il ne peut être ni reproduit ni divulgué à des tiers, en tout ou partie, sous quelque forme que ce soit, sans l’accord préalable, exprès et écrit de l’entité du groupe </a:t>
            </a:r>
            <a:r>
              <a:rPr lang="fr-FR" sz="600" dirty="0" err="1" smtClean="0">
                <a:solidFill>
                  <a:srgbClr val="1A171B"/>
                </a:solidFill>
              </a:rPr>
              <a:t>Numericable</a:t>
            </a:r>
            <a:r>
              <a:rPr lang="fr-FR" sz="600" dirty="0" smtClean="0">
                <a:solidFill>
                  <a:srgbClr val="1A171B"/>
                </a:solidFill>
              </a:rPr>
              <a:t>-SFR concernée.</a:t>
            </a:r>
            <a:endParaRPr lang="fr-FR" sz="600" dirty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9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4019547" y="1448780"/>
            <a:ext cx="4080452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Date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  <a:prstGeom prst="rect">
            <a:avLst/>
          </a:prstGeo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PRÉSENTATION - 25 SEPTEMBRE 2015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2" name="Espace réservé du numéro de diapositive 10"/>
          <p:cNvSpPr txBox="1">
            <a:spLocks/>
          </p:cNvSpPr>
          <p:nvPr userDrawn="1"/>
        </p:nvSpPr>
        <p:spPr bwMode="gray">
          <a:xfrm>
            <a:off x="11489709" y="6363041"/>
            <a:ext cx="384000" cy="38400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54"/>
            <a:fld id="{AE3EE2F5-9919-489F-A1F7-615E8B130154}" type="slidenum">
              <a:rPr lang="fr-FR" smtClean="0">
                <a:solidFill>
                  <a:srgbClr val="1A171B"/>
                </a:solidFill>
              </a:rPr>
              <a:pPr defTabSz="914354"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09158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521B0-9655-41DE-8EA0-1F738249A4B7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196769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UG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fld id="{C9C96F56-AF42-4C92-ADCB-028B5D2B864D}" type="datetime4">
              <a:rPr lang="fr-FR" smtClean="0">
                <a:solidFill>
                  <a:srgbClr val="E2001A"/>
                </a:solidFill>
              </a:rPr>
              <a:pPr/>
              <a:t>11 juin 2024</a:t>
            </a:fld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53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5" y="4151176"/>
            <a:ext cx="4074979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21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17000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ER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fld id="{A5B8CA6A-E52C-43E7-BBD5-7E5F9A8E9B8B}" type="datetime4">
              <a:rPr lang="fr-FR" smtClean="0">
                <a:solidFill>
                  <a:srgbClr val="30B084"/>
                </a:solidFill>
              </a:rPr>
              <a:pPr/>
              <a:t>11 juin 2024</a:t>
            </a:fld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53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5" y="4151176"/>
            <a:ext cx="4074979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21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Espace réservé du numéro de diapositive 10"/>
          <p:cNvSpPr txBox="1">
            <a:spLocks/>
          </p:cNvSpPr>
          <p:nvPr userDrawn="1"/>
        </p:nvSpPr>
        <p:spPr bwMode="gray">
          <a:xfrm>
            <a:off x="11489709" y="6363041"/>
            <a:ext cx="384000" cy="38400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54"/>
            <a:fld id="{AE3EE2F5-9919-489F-A1F7-615E8B130154}" type="slidenum">
              <a:rPr lang="fr-FR" smtClean="0">
                <a:solidFill>
                  <a:srgbClr val="1A171B"/>
                </a:solidFill>
              </a:rPr>
              <a:pPr defTabSz="914354"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0921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BLEU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84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fld id="{CE8BD74C-5D49-45AC-BDEA-41BE2312EAFC}" type="datetime4">
              <a:rPr lang="fr-FR" smtClean="0">
                <a:solidFill>
                  <a:srgbClr val="006488"/>
                </a:solidFill>
              </a:rPr>
              <a:pPr/>
              <a:t>11 juin 2024</a:t>
            </a:fld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53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5" y="4151176"/>
            <a:ext cx="4074979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21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Espace réservé du numéro de diapositive 10"/>
          <p:cNvSpPr txBox="1">
            <a:spLocks/>
          </p:cNvSpPr>
          <p:nvPr userDrawn="1"/>
        </p:nvSpPr>
        <p:spPr bwMode="gray">
          <a:xfrm>
            <a:off x="11489709" y="6363041"/>
            <a:ext cx="384000" cy="38400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54"/>
            <a:fld id="{AE3EE2F5-9919-489F-A1F7-615E8B130154}" type="slidenum">
              <a:rPr lang="fr-FR" smtClean="0">
                <a:solidFill>
                  <a:srgbClr val="1A171B"/>
                </a:solidFill>
              </a:rPr>
              <a:pPr defTabSz="914354"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8577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IOLE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fld id="{45F9A975-567B-41CD-AF92-F20378707FB5}" type="datetime4">
              <a:rPr lang="fr-FR" smtClean="0">
                <a:solidFill>
                  <a:srgbClr val="8A83BD"/>
                </a:solidFill>
              </a:rPr>
              <a:pPr/>
              <a:t>11 juin 2024</a:t>
            </a:fld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53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5" y="4151176"/>
            <a:ext cx="4074979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21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Espace réservé du numéro de diapositive 10"/>
          <p:cNvSpPr txBox="1">
            <a:spLocks/>
          </p:cNvSpPr>
          <p:nvPr userDrawn="1"/>
        </p:nvSpPr>
        <p:spPr bwMode="gray">
          <a:xfrm>
            <a:off x="11489709" y="6363041"/>
            <a:ext cx="384000" cy="38400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54"/>
            <a:fld id="{AE3EE2F5-9919-489F-A1F7-615E8B130154}" type="slidenum">
              <a:rPr lang="fr-FR" smtClean="0">
                <a:solidFill>
                  <a:srgbClr val="1A171B"/>
                </a:solidFill>
              </a:rPr>
              <a:pPr defTabSz="914354"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917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41277" y="4113076"/>
            <a:ext cx="4702630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4" y="6153150"/>
            <a:ext cx="4381011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b="1" dirty="0" smtClean="0">
                <a:solidFill>
                  <a:srgbClr val="1A171B"/>
                </a:solidFill>
              </a:rPr>
              <a:t>INTERNE </a:t>
            </a:r>
          </a:p>
          <a:p>
            <a:pPr>
              <a:defRPr/>
            </a:pPr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de </a:t>
            </a:r>
            <a:r>
              <a:rPr lang="fr-FR" sz="700" b="1" dirty="0" smtClean="0">
                <a:solidFill>
                  <a:srgbClr val="1A171B"/>
                </a:solidFill>
              </a:rPr>
              <a:t>SFR</a:t>
            </a:r>
            <a:r>
              <a:rPr lang="fr-FR" sz="700" b="1" i="1" dirty="0" smtClean="0">
                <a:solidFill>
                  <a:srgbClr val="1A171B"/>
                </a:solidFill>
              </a:rPr>
              <a:t>. </a:t>
            </a:r>
            <a:r>
              <a:rPr lang="fr-FR" sz="700" dirty="0" smtClean="0">
                <a:solidFill>
                  <a:srgbClr val="1A171B"/>
                </a:solidFill>
              </a:rPr>
              <a:t>Document </a:t>
            </a:r>
            <a:r>
              <a:rPr lang="fr-FR" sz="700" b="1" dirty="0" smtClean="0">
                <a:solidFill>
                  <a:srgbClr val="1A171B"/>
                </a:solidFill>
              </a:rPr>
              <a:t>confidentiel</a:t>
            </a:r>
            <a:r>
              <a:rPr lang="fr-FR" sz="700" dirty="0" smtClean="0">
                <a:solidFill>
                  <a:srgbClr val="1A171B"/>
                </a:solidFill>
              </a:rPr>
              <a:t>, qui ne doit pas être utilisé à d’autres fins que celles pour lesquelles il a été établi et transmis. Il ne peut être ni reproduit ni divulgué à des tiers, en tout ou partie, sous quelque forme que ce soit, sans l’accord préalable et écrit de l'entité de SFR propriétaire du document. </a:t>
            </a:r>
          </a:p>
          <a:p>
            <a:pPr>
              <a:defRPr/>
            </a:pPr>
            <a:endParaRPr lang="fr-FR" sz="700" b="1" dirty="0" smtClean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3741576" y="1448780"/>
            <a:ext cx="4702628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27 avril 2016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de SFR - COMITE MARKETING B2B</a:t>
            </a:r>
            <a:endParaRPr lang="fr-FR" dirty="0">
              <a:solidFill>
                <a:srgbClr val="D9D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61294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S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fld id="{CE870D9A-04A4-418C-A201-5478FB97C207}" type="datetime4">
              <a:rPr lang="fr-FR" smtClean="0">
                <a:solidFill>
                  <a:srgbClr val="CE5498"/>
                </a:solidFill>
              </a:rPr>
              <a:pPr/>
              <a:t>11 juin 2024</a:t>
            </a:fld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53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5" y="4151176"/>
            <a:ext cx="4074979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21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Espace réservé du numéro de diapositive 10"/>
          <p:cNvSpPr txBox="1">
            <a:spLocks/>
          </p:cNvSpPr>
          <p:nvPr userDrawn="1"/>
        </p:nvSpPr>
        <p:spPr bwMode="gray">
          <a:xfrm>
            <a:off x="11489709" y="6363041"/>
            <a:ext cx="384000" cy="38400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54"/>
            <a:fld id="{AE3EE2F5-9919-489F-A1F7-615E8B130154}" type="slidenum">
              <a:rPr lang="fr-FR" smtClean="0">
                <a:solidFill>
                  <a:srgbClr val="1A171B"/>
                </a:solidFill>
              </a:rPr>
              <a:pPr defTabSz="914354"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647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6F4ABC0-0416-4747-8A6A-D588DECC9F12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1497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5" y="1844824"/>
            <a:ext cx="4369131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30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6E3021-44D8-44C9-A336-44A9EF601E3F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817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4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9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4226629-A4F1-4EE3-BE67-478DFD071650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59372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S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0"/>
            <a:ext cx="12184543" cy="6858000"/>
          </a:xfrm>
          <a:prstGeom prst="rect">
            <a:avLst/>
          </a:prstGeom>
        </p:spPr>
      </p:pic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34" y="377056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1DDAE775-0D84-4E29-96DD-076129874FE2}" type="datetime4">
              <a:rPr lang="fr-FR" smtClean="0">
                <a:solidFill>
                  <a:srgbClr val="D9DADA"/>
                </a:solidFill>
              </a:rPr>
              <a:pPr/>
              <a:t>11 juin 2024</a:t>
            </a:fld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9" y="377056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de la présentation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3" y="80480"/>
            <a:ext cx="624419" cy="70485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4032368" y="1908324"/>
            <a:ext cx="4079856" cy="3024000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sp>
        <p:nvSpPr>
          <p:cNvPr id="20" name="ZoneTexte 19"/>
          <p:cNvSpPr txBox="1"/>
          <p:nvPr userDrawn="1"/>
        </p:nvSpPr>
        <p:spPr bwMode="gray">
          <a:xfrm>
            <a:off x="62484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1" name="Espace réservé du numéro de diapositive 10"/>
          <p:cNvSpPr txBox="1">
            <a:spLocks/>
          </p:cNvSpPr>
          <p:nvPr userDrawn="1"/>
        </p:nvSpPr>
        <p:spPr bwMode="gray">
          <a:xfrm>
            <a:off x="11489709" y="6363041"/>
            <a:ext cx="384000" cy="38400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54"/>
            <a:fld id="{AE3EE2F5-9919-489F-A1F7-615E8B130154}" type="slidenum">
              <a:rPr lang="fr-FR" smtClean="0">
                <a:solidFill>
                  <a:srgbClr val="1A171B"/>
                </a:solidFill>
              </a:rPr>
              <a:pPr defTabSz="914354"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4333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367808" y="6449718"/>
            <a:ext cx="6840760" cy="408283"/>
          </a:xfrm>
        </p:spPr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088087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U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r>
              <a:rPr smtClean="0">
                <a:solidFill>
                  <a:srgbClr val="E2001A"/>
                </a:solidFill>
              </a:rPr>
              <a:t>27 avril 2016</a:t>
            </a:r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2246" y="3039244"/>
            <a:ext cx="469098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25785" y="4151176"/>
            <a:ext cx="46979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058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ER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r>
              <a:rPr smtClean="0">
                <a:solidFill>
                  <a:srgbClr val="30B084"/>
                </a:solidFill>
              </a:rPr>
              <a:t>27 avril 2016</a:t>
            </a:r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447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BLEU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r>
              <a:rPr smtClean="0">
                <a:solidFill>
                  <a:srgbClr val="006488"/>
                </a:solidFill>
              </a:rPr>
              <a:t>27 avril 2016</a:t>
            </a:r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026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IOLE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r>
              <a:rPr smtClean="0">
                <a:solidFill>
                  <a:srgbClr val="8A83BD"/>
                </a:solidFill>
              </a:rPr>
              <a:t>27 avril 2016</a:t>
            </a:r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691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U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25 MAI 2016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Propriété de SFR - COMITE MARKETING B2B</a:t>
            </a:r>
            <a:endParaRPr lang="fr-FR"/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2246" y="3039244"/>
            <a:ext cx="469098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25785" y="4151176"/>
            <a:ext cx="46979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chemeClr val="bg1"/>
                </a:solidFill>
              </a:rPr>
              <a:t>INTERNE </a:t>
            </a:r>
            <a:r>
              <a:rPr lang="fr-FR" sz="750" b="1" baseline="0" dirty="0" smtClean="0">
                <a:solidFill>
                  <a:schemeClr val="bg1"/>
                </a:solidFill>
              </a:rPr>
              <a:t>-</a:t>
            </a:r>
            <a:r>
              <a:rPr lang="fr-FR" sz="700" dirty="0" smtClean="0">
                <a:solidFill>
                  <a:schemeClr val="bg1"/>
                </a:solidFill>
              </a:rPr>
              <a:t> PROPRIETE</a:t>
            </a:r>
            <a:r>
              <a:rPr lang="fr-FR" sz="700" baseline="0" dirty="0" smtClean="0">
                <a:solidFill>
                  <a:schemeClr val="bg1"/>
                </a:solidFill>
              </a:rPr>
              <a:t> DE</a:t>
            </a:r>
            <a:r>
              <a:rPr lang="fr-FR" sz="800" dirty="0" smtClean="0">
                <a:solidFill>
                  <a:schemeClr val="bg1"/>
                </a:solidFill>
              </a:rPr>
              <a:t> </a:t>
            </a:r>
            <a:r>
              <a:rPr lang="fr-FR" sz="800" i="0" dirty="0" smtClean="0">
                <a:solidFill>
                  <a:schemeClr val="bg1"/>
                </a:solidFill>
              </a:rPr>
              <a:t>SFR</a:t>
            </a:r>
            <a:endParaRPr lang="en-GB" sz="75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S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r>
              <a:rPr smtClean="0">
                <a:solidFill>
                  <a:srgbClr val="CE5498"/>
                </a:solidFill>
              </a:rPr>
              <a:t>27 avril 2016</a:t>
            </a:r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465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5232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61750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2499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27 avril 2016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de SFR - COMITE MARKETING B2B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3750905" y="1082351"/>
            <a:ext cx="4683967" cy="4675946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sp>
        <p:nvSpPr>
          <p:cNvPr id="9" name="ZoneTexte 8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3332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41277" y="4113076"/>
            <a:ext cx="4702630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4" y="6153150"/>
            <a:ext cx="4381011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b="1" dirty="0" smtClean="0">
                <a:solidFill>
                  <a:srgbClr val="1A171B"/>
                </a:solidFill>
              </a:rPr>
              <a:t>INTERNE </a:t>
            </a:r>
          </a:p>
          <a:p>
            <a:pPr>
              <a:defRPr/>
            </a:pPr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de </a:t>
            </a:r>
            <a:r>
              <a:rPr lang="fr-FR" sz="700" b="1" dirty="0" smtClean="0">
                <a:solidFill>
                  <a:srgbClr val="1A171B"/>
                </a:solidFill>
              </a:rPr>
              <a:t>SFR</a:t>
            </a:r>
            <a:r>
              <a:rPr lang="fr-FR" sz="700" b="1" i="1" dirty="0" smtClean="0">
                <a:solidFill>
                  <a:srgbClr val="1A171B"/>
                </a:solidFill>
              </a:rPr>
              <a:t>. </a:t>
            </a:r>
            <a:r>
              <a:rPr lang="fr-FR" sz="700" dirty="0" smtClean="0">
                <a:solidFill>
                  <a:srgbClr val="1A171B"/>
                </a:solidFill>
              </a:rPr>
              <a:t>Document </a:t>
            </a:r>
            <a:r>
              <a:rPr lang="fr-FR" sz="700" b="1" dirty="0" smtClean="0">
                <a:solidFill>
                  <a:srgbClr val="1A171B"/>
                </a:solidFill>
              </a:rPr>
              <a:t>confidentiel</a:t>
            </a:r>
            <a:r>
              <a:rPr lang="fr-FR" sz="700" dirty="0" smtClean="0">
                <a:solidFill>
                  <a:srgbClr val="1A171B"/>
                </a:solidFill>
              </a:rPr>
              <a:t>, qui ne doit pas être utilisé à d’autres fins que celles pour lesquelles il a été établi et transmis. Il ne peut être ni reproduit ni divulgué à des tiers, en tout ou partie, sous quelque forme que ce soit, sans l’accord préalable et écrit de l'entité de SFR propriétaire du document. </a:t>
            </a:r>
          </a:p>
          <a:p>
            <a:pPr>
              <a:defRPr/>
            </a:pPr>
            <a:endParaRPr lang="fr-FR" sz="700" b="1" dirty="0" smtClean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3741576" y="1448780"/>
            <a:ext cx="4702628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FA7F590A-9332-4FEC-9335-CB32CE7B841A}" type="datetime4">
              <a:rPr lang="fr-FR" smtClean="0">
                <a:solidFill>
                  <a:srgbClr val="D9DADA"/>
                </a:solidFill>
              </a:rPr>
              <a:pPr/>
              <a:t>11 juin 2024</a:t>
            </a:fld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de SFR - Titre de la présentation</a:t>
            </a:r>
            <a:endParaRPr lang="fr-FR" dirty="0">
              <a:solidFill>
                <a:srgbClr val="D9D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2882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AFF0A-278C-4DD2-B53A-8FCC65EFEC1C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367808" y="6449718"/>
            <a:ext cx="6840760" cy="408283"/>
          </a:xfrm>
        </p:spPr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721673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U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fld id="{2AE01C9F-BA93-4E53-99BF-C5632937E44B}" type="datetime4">
              <a:rPr lang="fr-FR" smtClean="0">
                <a:solidFill>
                  <a:srgbClr val="E2001A"/>
                </a:solidFill>
              </a:rPr>
              <a:pPr/>
              <a:t>11 juin 2024</a:t>
            </a:fld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2246" y="3039244"/>
            <a:ext cx="469098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25785" y="4151176"/>
            <a:ext cx="46979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497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ER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fld id="{8F70658C-3A09-40CB-B5D7-EBFBDF97CD02}" type="datetime4">
              <a:rPr lang="fr-FR" smtClean="0">
                <a:solidFill>
                  <a:srgbClr val="30B084"/>
                </a:solidFill>
              </a:rPr>
              <a:pPr/>
              <a:t>11 juin 2024</a:t>
            </a:fld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700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BLEU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fld id="{66980D50-D18A-4DF0-989A-FFAAA8A4ADDB}" type="datetime4">
              <a:rPr lang="fr-FR" smtClean="0">
                <a:solidFill>
                  <a:srgbClr val="006488"/>
                </a:solidFill>
              </a:rPr>
              <a:pPr/>
              <a:t>11 juin 2024</a:t>
            </a:fld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157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ER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r>
              <a:rPr lang="fr-FR" smtClean="0"/>
              <a:t>25 MAI 2016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Propriété de SFR - COMITE MARKETING B2B</a:t>
            </a:r>
            <a:endParaRPr lang="fr-FR"/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chemeClr val="bg1"/>
                </a:solidFill>
              </a:rPr>
              <a:t>INTERNE </a:t>
            </a:r>
            <a:r>
              <a:rPr lang="fr-FR" sz="750" b="1" baseline="0" dirty="0" smtClean="0">
                <a:solidFill>
                  <a:schemeClr val="bg1"/>
                </a:solidFill>
              </a:rPr>
              <a:t>-</a:t>
            </a:r>
            <a:r>
              <a:rPr lang="fr-FR" sz="700" dirty="0" smtClean="0">
                <a:solidFill>
                  <a:schemeClr val="bg1"/>
                </a:solidFill>
              </a:rPr>
              <a:t> PROPRIETE</a:t>
            </a:r>
            <a:r>
              <a:rPr lang="fr-FR" sz="700" baseline="0" dirty="0" smtClean="0">
                <a:solidFill>
                  <a:schemeClr val="bg1"/>
                </a:solidFill>
              </a:rPr>
              <a:t> DE</a:t>
            </a:r>
            <a:r>
              <a:rPr lang="fr-FR" sz="800" dirty="0" smtClean="0">
                <a:solidFill>
                  <a:schemeClr val="bg1"/>
                </a:solidFill>
              </a:rPr>
              <a:t> </a:t>
            </a:r>
            <a:r>
              <a:rPr lang="fr-FR" sz="800" i="0" dirty="0" smtClean="0">
                <a:solidFill>
                  <a:schemeClr val="bg1"/>
                </a:solidFill>
              </a:rPr>
              <a:t>SFR</a:t>
            </a:r>
            <a:endParaRPr lang="en-GB" sz="750" b="0" i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326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IOLE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fld id="{1C32BADE-057A-452B-8D35-0EF951976C54}" type="datetime4">
              <a:rPr lang="fr-FR" smtClean="0">
                <a:solidFill>
                  <a:srgbClr val="8A83BD"/>
                </a:solidFill>
              </a:rPr>
              <a:pPr/>
              <a:t>11 juin 2024</a:t>
            </a:fld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115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S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fld id="{92F518E3-CC06-4511-8654-CDB282AF4AA0}" type="datetime4">
              <a:rPr lang="fr-FR" smtClean="0">
                <a:solidFill>
                  <a:srgbClr val="CE5498"/>
                </a:solidFill>
              </a:rPr>
              <a:pPr/>
              <a:t>11 juin 2024</a:t>
            </a:fld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473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48E274A-568D-4052-B50E-59AC5D340D21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1A171B"/>
                </a:solidFill>
              </a:rPr>
              <a:t>Propriété de 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5323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B7C635A-D479-41FC-9A1C-5A9D8F97D70E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15784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16A3E36-5C00-4487-9421-93E0540EBC3D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25139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5C25A826-5685-4234-AB80-1113F822D735}" type="datetime4">
              <a:rPr lang="fr-FR" smtClean="0">
                <a:solidFill>
                  <a:srgbClr val="D9DADA"/>
                </a:solidFill>
              </a:rPr>
              <a:pPr/>
              <a:t>11 juin 2024</a:t>
            </a:fld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de SFR - Titre de la présentation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3750905" y="1082351"/>
            <a:ext cx="4683967" cy="4675946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sp>
        <p:nvSpPr>
          <p:cNvPr id="9" name="ZoneTexte 8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7246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2998" cy="6849340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19245" y="4113076"/>
            <a:ext cx="4080454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5" y="6153150"/>
            <a:ext cx="4080454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du groupe Numericable-SFR. Et il ne doit pas être utilisé à d’autres fins que celles pour lesquelles il a été établi et transmis. Il ne peut être ni reproduit ni divulgué à des tiers, en tout ou partie, sous quelque forme que ce soit, sans l’accord préalable, exprès et écrit de l’entité du groupe </a:t>
            </a:r>
            <a:r>
              <a:rPr lang="fr-FR" sz="600" dirty="0" err="1" smtClean="0">
                <a:solidFill>
                  <a:srgbClr val="1A171B"/>
                </a:solidFill>
              </a:rPr>
              <a:t>Numericable</a:t>
            </a:r>
            <a:r>
              <a:rPr lang="fr-FR" sz="600" dirty="0" smtClean="0">
                <a:solidFill>
                  <a:srgbClr val="1A171B"/>
                </a:solidFill>
              </a:rPr>
              <a:t>-SFR concernée.</a:t>
            </a:r>
            <a:endParaRPr lang="fr-FR" sz="600" dirty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4019544" y="1448780"/>
            <a:ext cx="4080452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Date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PRÉSENTATION - 25 SEPTEMBRE 2015</a:t>
            </a:r>
            <a:endParaRPr lang="fr-FR" dirty="0">
              <a:solidFill>
                <a:srgbClr val="D9DADA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-2332"/>
            <a:ext cx="324060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1609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948075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fld id="{C9C96F56-AF42-4C92-ADCB-028B5D2B864D}" type="datetime4">
              <a:rPr lang="fr-FR" smtClean="0">
                <a:solidFill>
                  <a:srgbClr val="E2001A"/>
                </a:solidFill>
              </a:rPr>
              <a:pPr/>
              <a:t>11 juin 2024</a:t>
            </a:fld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41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fld id="{A5B8CA6A-E52C-43E7-BBD5-7E5F9A8E9B8B}" type="datetime4">
              <a:rPr lang="fr-FR" smtClean="0">
                <a:solidFill>
                  <a:srgbClr val="30B084"/>
                </a:solidFill>
              </a:rPr>
              <a:pPr/>
              <a:t>11 juin 2024</a:t>
            </a:fld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5719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BLEU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25 MAI 2016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Propriété de SFR - COMITE MARKETING B2B</a:t>
            </a:r>
            <a:endParaRPr lang="fr-FR"/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chemeClr val="bg1"/>
                </a:solidFill>
              </a:rPr>
              <a:t>INTERNE </a:t>
            </a:r>
            <a:r>
              <a:rPr lang="fr-FR" sz="750" b="1" baseline="0" dirty="0" smtClean="0">
                <a:solidFill>
                  <a:schemeClr val="bg1"/>
                </a:solidFill>
              </a:rPr>
              <a:t>-</a:t>
            </a:r>
            <a:r>
              <a:rPr lang="fr-FR" sz="700" dirty="0" smtClean="0">
                <a:solidFill>
                  <a:schemeClr val="bg1"/>
                </a:solidFill>
              </a:rPr>
              <a:t> PROPRIETE</a:t>
            </a:r>
            <a:r>
              <a:rPr lang="fr-FR" sz="700" baseline="0" dirty="0" smtClean="0">
                <a:solidFill>
                  <a:schemeClr val="bg1"/>
                </a:solidFill>
              </a:rPr>
              <a:t> DE</a:t>
            </a:r>
            <a:r>
              <a:rPr lang="fr-FR" sz="800" dirty="0" smtClean="0">
                <a:solidFill>
                  <a:schemeClr val="bg1"/>
                </a:solidFill>
              </a:rPr>
              <a:t> </a:t>
            </a:r>
            <a:r>
              <a:rPr lang="fr-FR" sz="800" i="0" baseline="0" dirty="0" smtClean="0">
                <a:solidFill>
                  <a:schemeClr val="bg1"/>
                </a:solidFill>
              </a:rPr>
              <a:t>SFR</a:t>
            </a:r>
            <a:endParaRPr lang="en-GB" sz="750" b="0" i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5570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fld id="{CE8BD74C-5D49-45AC-BDEA-41BE2312EAFC}" type="datetime4">
              <a:rPr lang="fr-FR" smtClean="0">
                <a:solidFill>
                  <a:srgbClr val="006488"/>
                </a:solidFill>
              </a:rPr>
              <a:pPr/>
              <a:t>11 juin 2024</a:t>
            </a:fld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54771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fld id="{45F9A975-567B-41CD-AF92-F20378707FB5}" type="datetime4">
              <a:rPr lang="fr-FR" smtClean="0">
                <a:solidFill>
                  <a:srgbClr val="8A83BD"/>
                </a:solidFill>
              </a:rPr>
              <a:pPr/>
              <a:t>11 juin 2024</a:t>
            </a:fld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47256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fld id="{CE870D9A-04A4-418C-A201-5478FB97C207}" type="datetime4">
              <a:rPr lang="fr-FR" smtClean="0">
                <a:solidFill>
                  <a:srgbClr val="CE5498"/>
                </a:solidFill>
              </a:rPr>
              <a:pPr/>
              <a:t>11 juin 2024</a:t>
            </a:fld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03188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937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6835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5885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1DDAE775-0D84-4E29-96DD-076129874FE2}" type="datetime4">
              <a:rPr lang="fr-FR" smtClean="0">
                <a:solidFill>
                  <a:srgbClr val="D9DADA"/>
                </a:solidFill>
              </a:rPr>
              <a:pPr/>
              <a:t>11 juin 2024</a:t>
            </a:fld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de la présentation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2998" cy="684934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-2332"/>
            <a:ext cx="3240609" cy="1440000"/>
          </a:xfrm>
          <a:prstGeom prst="rect">
            <a:avLst/>
          </a:prstGeom>
        </p:spPr>
      </p:pic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4032368" y="1908324"/>
            <a:ext cx="4079856" cy="3024000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62950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41277" y="4113076"/>
            <a:ext cx="4702630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4" y="6153150"/>
            <a:ext cx="4381011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b="1" dirty="0" smtClean="0">
                <a:solidFill>
                  <a:srgbClr val="1A171B"/>
                </a:solidFill>
              </a:rPr>
              <a:t>INTERNE </a:t>
            </a:r>
          </a:p>
          <a:p>
            <a:pPr>
              <a:defRPr/>
            </a:pPr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de </a:t>
            </a:r>
            <a:r>
              <a:rPr lang="fr-FR" sz="700" b="1" dirty="0" smtClean="0">
                <a:solidFill>
                  <a:srgbClr val="1A171B"/>
                </a:solidFill>
              </a:rPr>
              <a:t>SFR</a:t>
            </a:r>
            <a:r>
              <a:rPr lang="fr-FR" sz="700" b="1" i="1" dirty="0" smtClean="0">
                <a:solidFill>
                  <a:srgbClr val="1A171B"/>
                </a:solidFill>
              </a:rPr>
              <a:t>. </a:t>
            </a:r>
            <a:r>
              <a:rPr lang="fr-FR" sz="700" dirty="0" smtClean="0">
                <a:solidFill>
                  <a:srgbClr val="1A171B"/>
                </a:solidFill>
              </a:rPr>
              <a:t>Document </a:t>
            </a:r>
            <a:r>
              <a:rPr lang="fr-FR" sz="700" b="1" dirty="0" smtClean="0">
                <a:solidFill>
                  <a:srgbClr val="1A171B"/>
                </a:solidFill>
              </a:rPr>
              <a:t>confidentiel</a:t>
            </a:r>
            <a:r>
              <a:rPr lang="fr-FR" sz="700" dirty="0" smtClean="0">
                <a:solidFill>
                  <a:srgbClr val="1A171B"/>
                </a:solidFill>
              </a:rPr>
              <a:t>, qui ne doit pas être utilisé à d’autres fins que celles pour lesquelles il a été établi et transmis. Il ne peut être ni reproduit ni divulgué à des tiers, en tout ou partie, sous quelque forme que ce soit, sans l’accord préalable et écrit de l'entité de SFR propriétaire du document. </a:t>
            </a:r>
          </a:p>
          <a:p>
            <a:pPr>
              <a:defRPr/>
            </a:pPr>
            <a:endParaRPr lang="fr-FR" sz="700" b="1" dirty="0" smtClean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3741576" y="1448780"/>
            <a:ext cx="4702628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27 avril 2016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de SFR - COMITE MARKETING B2B</a:t>
            </a:r>
            <a:endParaRPr lang="fr-FR" dirty="0">
              <a:solidFill>
                <a:srgbClr val="D9D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31599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367808" y="6449718"/>
            <a:ext cx="6840760" cy="408283"/>
          </a:xfrm>
        </p:spPr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455027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U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r>
              <a:rPr smtClean="0">
                <a:solidFill>
                  <a:srgbClr val="E2001A"/>
                </a:solidFill>
              </a:rPr>
              <a:t>27 avril 2016</a:t>
            </a:r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2246" y="3039244"/>
            <a:ext cx="469098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25785" y="4151176"/>
            <a:ext cx="46979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353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IOLE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25 MAI 2016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Propriété de SFR - COMITE MARKETING B2B</a:t>
            </a:r>
            <a:endParaRPr lang="fr-FR"/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chemeClr val="bg1"/>
                </a:solidFill>
              </a:rPr>
              <a:t>INTERNE </a:t>
            </a:r>
            <a:r>
              <a:rPr lang="fr-FR" sz="750" b="1" baseline="0" dirty="0" smtClean="0">
                <a:solidFill>
                  <a:schemeClr val="bg1"/>
                </a:solidFill>
              </a:rPr>
              <a:t>-</a:t>
            </a:r>
            <a:r>
              <a:rPr lang="fr-FR" sz="700" dirty="0" smtClean="0">
                <a:solidFill>
                  <a:schemeClr val="bg1"/>
                </a:solidFill>
              </a:rPr>
              <a:t> PROPRIETE</a:t>
            </a:r>
            <a:r>
              <a:rPr lang="fr-FR" sz="700" baseline="0" dirty="0" smtClean="0">
                <a:solidFill>
                  <a:schemeClr val="bg1"/>
                </a:solidFill>
              </a:rPr>
              <a:t> DE</a:t>
            </a:r>
            <a:r>
              <a:rPr lang="fr-FR" sz="800" dirty="0" smtClean="0">
                <a:solidFill>
                  <a:schemeClr val="bg1"/>
                </a:solidFill>
              </a:rPr>
              <a:t> </a:t>
            </a:r>
            <a:r>
              <a:rPr lang="fr-FR" sz="800" i="0" dirty="0" smtClean="0">
                <a:solidFill>
                  <a:schemeClr val="bg1"/>
                </a:solidFill>
              </a:rPr>
              <a:t>SFR</a:t>
            </a:r>
            <a:endParaRPr lang="en-GB" sz="750" b="0" i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6562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ER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r>
              <a:rPr smtClean="0">
                <a:solidFill>
                  <a:srgbClr val="30B084"/>
                </a:solidFill>
              </a:rPr>
              <a:t>27 avril 2016</a:t>
            </a:r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9398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BLEU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r>
              <a:rPr smtClean="0">
                <a:solidFill>
                  <a:srgbClr val="006488"/>
                </a:solidFill>
              </a:rPr>
              <a:t>27 avril 2016</a:t>
            </a:r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71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IOLE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r>
              <a:rPr smtClean="0">
                <a:solidFill>
                  <a:srgbClr val="8A83BD"/>
                </a:solidFill>
              </a:rPr>
              <a:t>27 avril 2016</a:t>
            </a:r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606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S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r>
              <a:rPr smtClean="0">
                <a:solidFill>
                  <a:srgbClr val="CE5498"/>
                </a:solidFill>
              </a:rPr>
              <a:t>27 avril 2016</a:t>
            </a:r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1685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037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47658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41271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27 avril 2016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de SFR - COMITE MARKETING B2B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3750905" y="1082351"/>
            <a:ext cx="4683967" cy="4675946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sp>
        <p:nvSpPr>
          <p:cNvPr id="9" name="ZoneTexte 8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2111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  <a:prstGeom prst="rect">
            <a:avLst/>
          </a:prstGeom>
        </p:spPr>
        <p:txBody>
          <a:bodyPr/>
          <a:lstStyle>
            <a:lvl1pPr>
              <a:defRPr sz="100"/>
            </a:lvl1pPr>
          </a:lstStyle>
          <a:p>
            <a:fld id="{55D63C38-986E-4CB0-8751-88629C8EDD4B}" type="datetime4">
              <a:rPr lang="fr-FR" smtClean="0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pic>
        <p:nvPicPr>
          <p:cNvPr id="23" name="Image 22" descr="fond_couvertur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13076"/>
            <a:ext cx="5328593" cy="1296144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rgbClr val="FF0000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3407701" y="6153150"/>
            <a:ext cx="5328592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b="1" dirty="0" smtClean="0">
                <a:solidFill>
                  <a:srgbClr val="1A171B"/>
                </a:solidFill>
              </a:rPr>
              <a:t>INTERNE GROUPE</a:t>
            </a:r>
          </a:p>
          <a:p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du groupe </a:t>
            </a:r>
            <a:r>
              <a:rPr lang="fr-FR" sz="600" dirty="0" err="1" smtClean="0">
                <a:solidFill>
                  <a:srgbClr val="1A171B"/>
                </a:solidFill>
              </a:rPr>
              <a:t>Numericable</a:t>
            </a:r>
            <a:r>
              <a:rPr lang="fr-FR" sz="600" dirty="0" smtClean="0">
                <a:solidFill>
                  <a:srgbClr val="1A171B"/>
                </a:solidFill>
              </a:rPr>
              <a:t>-SFR. Et il ne doit pas être utilisé à d’autres fins que celles pour lesquelles il a été établi et transmis. Il ne peut être ni reproduit ni divulgué à des tiers, en tout ou partie, sous quelque forme que ce soit, sans l’accord préalable, exprès et écrit de l’entité du groupe </a:t>
            </a:r>
            <a:r>
              <a:rPr lang="fr-FR" sz="600" dirty="0" err="1" smtClean="0">
                <a:solidFill>
                  <a:srgbClr val="1A171B"/>
                </a:solidFill>
              </a:rPr>
              <a:t>Numericable</a:t>
            </a:r>
            <a:r>
              <a:rPr lang="fr-FR" sz="600" dirty="0" smtClean="0">
                <a:solidFill>
                  <a:srgbClr val="1A171B"/>
                </a:solidFill>
              </a:rPr>
              <a:t>-SFR concernée.</a:t>
            </a:r>
            <a:endParaRPr lang="fr-FR" sz="600" dirty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27382" y="6156000"/>
            <a:ext cx="2880319" cy="702000"/>
          </a:xfrm>
        </p:spPr>
        <p:txBody>
          <a:bodyPr rIns="72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3408000" y="1448780"/>
            <a:ext cx="5328592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>
                    <a:alpha val="0"/>
                  </a:srgbClr>
                </a:solidFill>
              </a:rPr>
              <a:pPr/>
              <a:t>‹N°›</a:t>
            </a:fld>
            <a:endParaRPr lang="fr-FR" dirty="0">
              <a:solidFill>
                <a:srgbClr val="1A171B">
                  <a:alpha val="0"/>
                </a:srgbClr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1A171B">
                    <a:alpha val="0"/>
                  </a:srgbClr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>
                  <a:alpha val="0"/>
                </a:srgbClr>
              </a:solidFill>
            </a:endParaRPr>
          </a:p>
        </p:txBody>
      </p:sp>
      <p:pic>
        <p:nvPicPr>
          <p:cNvPr id="22" name="Image 21" descr="logo_sfr_couvertur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" y="0"/>
            <a:ext cx="3844068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126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86345" y="288000"/>
            <a:ext cx="2496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521B0-9655-41DE-8EA0-1F738249A4B7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409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S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r>
              <a:rPr lang="fr-FR" smtClean="0"/>
              <a:t>25 MAI 2016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Propriété de SFR - COMITE MARKETING B2B</a:t>
            </a:r>
            <a:endParaRPr lang="fr-FR"/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chemeClr val="bg1"/>
                </a:solidFill>
              </a:rPr>
              <a:t>INTERNE </a:t>
            </a:r>
            <a:r>
              <a:rPr lang="fr-FR" sz="750" b="1" baseline="0" dirty="0" smtClean="0">
                <a:solidFill>
                  <a:schemeClr val="bg1"/>
                </a:solidFill>
              </a:rPr>
              <a:t>-</a:t>
            </a:r>
            <a:r>
              <a:rPr lang="fr-FR" sz="700" dirty="0" smtClean="0">
                <a:solidFill>
                  <a:schemeClr val="bg1"/>
                </a:solidFill>
              </a:rPr>
              <a:t> PROPRIETE</a:t>
            </a:r>
            <a:r>
              <a:rPr lang="fr-FR" sz="700" baseline="0" dirty="0" smtClean="0">
                <a:solidFill>
                  <a:schemeClr val="bg1"/>
                </a:solidFill>
              </a:rPr>
              <a:t> DE</a:t>
            </a:r>
            <a:r>
              <a:rPr lang="fr-FR" sz="800" dirty="0" smtClean="0">
                <a:solidFill>
                  <a:schemeClr val="bg1"/>
                </a:solidFill>
              </a:rPr>
              <a:t> </a:t>
            </a:r>
            <a:r>
              <a:rPr lang="fr-FR" sz="800" i="0" dirty="0" smtClean="0">
                <a:solidFill>
                  <a:schemeClr val="bg1"/>
                </a:solidFill>
              </a:rPr>
              <a:t>SFR</a:t>
            </a:r>
            <a:endParaRPr lang="en-GB" sz="750" b="0" i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875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fld id="{C9C96F56-AF42-4C92-ADCB-028B5D2B864D}" type="datetime4">
              <a:rPr lang="fr-FR" smtClean="0">
                <a:solidFill>
                  <a:srgbClr val="E2001A"/>
                </a:solidFill>
              </a:rPr>
              <a:pPr/>
              <a:t>11 juin 2024</a:t>
            </a:fld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>
          <a:xfrm>
            <a:off x="3407702" y="3039244"/>
            <a:ext cx="537659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51176"/>
            <a:ext cx="5328593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82178" y="1448780"/>
            <a:ext cx="2113823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234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fld id="{A5B8CA6A-E52C-43E7-BBD5-7E5F9A8E9B8B}" type="datetime4">
              <a:rPr lang="fr-FR" smtClean="0">
                <a:solidFill>
                  <a:srgbClr val="30B084"/>
                </a:solidFill>
              </a:rPr>
              <a:pPr/>
              <a:t>11 juin 2024</a:t>
            </a:fld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>
          <a:xfrm>
            <a:off x="3407702" y="3039244"/>
            <a:ext cx="537659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51176"/>
            <a:ext cx="5328593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82178" y="1448780"/>
            <a:ext cx="2113823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6913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fld id="{CE8BD74C-5D49-45AC-BDEA-41BE2312EAFC}" type="datetime4">
              <a:rPr lang="fr-FR" smtClean="0">
                <a:solidFill>
                  <a:srgbClr val="006488"/>
                </a:solidFill>
              </a:rPr>
              <a:pPr/>
              <a:t>11 juin 2024</a:t>
            </a:fld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>
          <a:xfrm>
            <a:off x="3407702" y="3039244"/>
            <a:ext cx="537659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51176"/>
            <a:ext cx="5328593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82178" y="1448780"/>
            <a:ext cx="2113823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202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fld id="{45F9A975-567B-41CD-AF92-F20378707FB5}" type="datetime4">
              <a:rPr lang="fr-FR" smtClean="0">
                <a:solidFill>
                  <a:srgbClr val="8A83BD"/>
                </a:solidFill>
              </a:rPr>
              <a:pPr/>
              <a:t>11 juin 2024</a:t>
            </a:fld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>
          <a:xfrm>
            <a:off x="3407702" y="3039244"/>
            <a:ext cx="537659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51176"/>
            <a:ext cx="5328593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82178" y="1448780"/>
            <a:ext cx="2113823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3901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fld id="{CE870D9A-04A4-418C-A201-5478FB97C207}" type="datetime4">
              <a:rPr lang="fr-FR" smtClean="0">
                <a:solidFill>
                  <a:srgbClr val="CE5498"/>
                </a:solidFill>
              </a:rPr>
              <a:pPr/>
              <a:t>11 juin 2024</a:t>
            </a:fld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>
          <a:xfrm>
            <a:off x="3407702" y="3039244"/>
            <a:ext cx="537659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51176"/>
            <a:ext cx="5328593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82178" y="1448780"/>
            <a:ext cx="2113823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3905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587095" y="1844824"/>
            <a:ext cx="528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443305" y="1844824"/>
            <a:ext cx="528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6F4ABC0-0416-4747-8A6A-D588DECC9F12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224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87094" y="1844824"/>
            <a:ext cx="4548799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375580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6E3021-44D8-44C9-A336-44A9EF601E3F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93852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1">
          <p15:clr>
            <a:srgbClr val="FBAE40"/>
          </p15:clr>
        </p15:guide>
        <p15:guide id="2" pos="5556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587093" y="2019600"/>
            <a:ext cx="10980491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587094" y="558201"/>
            <a:ext cx="10990621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4226629-A4F1-4EE3-BE67-478DFD071650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97937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1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fond_couvertur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4032368" y="1908324"/>
            <a:ext cx="4079856" cy="3024000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pic>
        <p:nvPicPr>
          <p:cNvPr id="24" name="Image 23" descr="logo_sfr_couvertur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" y="0"/>
            <a:ext cx="3844068" cy="1440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1DDAE775-0D84-4E29-96DD-076129874FE2}" type="datetime4">
              <a:rPr lang="fr-FR" smtClean="0">
                <a:solidFill>
                  <a:srgbClr val="D9DADA"/>
                </a:solidFill>
              </a:rPr>
              <a:pPr/>
              <a:t>11 juin 2024</a:t>
            </a:fld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de la présentation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9120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41277" y="4113076"/>
            <a:ext cx="4702630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4" y="6153150"/>
            <a:ext cx="4381011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b="1" dirty="0" smtClean="0">
                <a:solidFill>
                  <a:srgbClr val="1A171B"/>
                </a:solidFill>
              </a:rPr>
              <a:t>INTERNE </a:t>
            </a:r>
          </a:p>
          <a:p>
            <a:pPr>
              <a:defRPr/>
            </a:pPr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de </a:t>
            </a:r>
            <a:r>
              <a:rPr lang="fr-FR" sz="700" b="1" dirty="0" smtClean="0">
                <a:solidFill>
                  <a:srgbClr val="1A171B"/>
                </a:solidFill>
              </a:rPr>
              <a:t>SFR</a:t>
            </a:r>
            <a:r>
              <a:rPr lang="fr-FR" sz="700" b="1" i="1" dirty="0" smtClean="0">
                <a:solidFill>
                  <a:srgbClr val="1A171B"/>
                </a:solidFill>
              </a:rPr>
              <a:t>. </a:t>
            </a:r>
            <a:r>
              <a:rPr lang="fr-FR" sz="700" dirty="0" smtClean="0">
                <a:solidFill>
                  <a:srgbClr val="1A171B"/>
                </a:solidFill>
              </a:rPr>
              <a:t>Document </a:t>
            </a:r>
            <a:r>
              <a:rPr lang="fr-FR" sz="700" b="1" dirty="0" smtClean="0">
                <a:solidFill>
                  <a:srgbClr val="1A171B"/>
                </a:solidFill>
              </a:rPr>
              <a:t>confidentiel</a:t>
            </a:r>
            <a:r>
              <a:rPr lang="fr-FR" sz="700" dirty="0" smtClean="0">
                <a:solidFill>
                  <a:srgbClr val="1A171B"/>
                </a:solidFill>
              </a:rPr>
              <a:t>, qui ne doit pas être utilisé à d’autres fins que celles pour lesquelles il a été établi et transmis. Il ne peut être ni reproduit ni divulgué à des tiers, en tout ou partie, sous quelque forme que ce soit, sans l’accord préalable et écrit de l'entité de SFR propriétaire du document. </a:t>
            </a:r>
          </a:p>
          <a:p>
            <a:pPr>
              <a:defRPr/>
            </a:pPr>
            <a:endParaRPr lang="fr-FR" sz="700" b="1" dirty="0" smtClean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3741576" y="1448780"/>
            <a:ext cx="4702628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27 avril 2016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de SFR - COMITE MARKETING B2B</a:t>
            </a:r>
            <a:endParaRPr lang="fr-FR" dirty="0">
              <a:solidFill>
                <a:srgbClr val="D9D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81390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1pPr>
              <a:buClr>
                <a:schemeClr val="accent3"/>
              </a:buClr>
              <a:defRPr/>
            </a:lvl1pPr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 baseline="0"/>
            </a:lvl4pPr>
            <a:lvl5pPr>
              <a:buClr>
                <a:schemeClr val="accent3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25 MAI 2016</a:t>
            </a:r>
            <a:endParaRPr lang="fr-FR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367808" y="6449718"/>
            <a:ext cx="5256584" cy="408283"/>
          </a:xfrm>
        </p:spPr>
        <p:txBody>
          <a:bodyPr/>
          <a:lstStyle/>
          <a:p>
            <a:r>
              <a:rPr lang="fr-FR" smtClean="0"/>
              <a:t>Propriété de SFR - COMITE MARKETING B2B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367808" y="6449718"/>
            <a:ext cx="6840760" cy="408283"/>
          </a:xfrm>
        </p:spPr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81297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U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r>
              <a:rPr smtClean="0">
                <a:solidFill>
                  <a:srgbClr val="E2001A"/>
                </a:solidFill>
              </a:rPr>
              <a:t>27 avril 2016</a:t>
            </a:r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2246" y="3039244"/>
            <a:ext cx="469098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25785" y="4151176"/>
            <a:ext cx="46979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301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ER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r>
              <a:rPr smtClean="0">
                <a:solidFill>
                  <a:srgbClr val="30B084"/>
                </a:solidFill>
              </a:rPr>
              <a:t>27 avril 2016</a:t>
            </a:r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149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BLEU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r>
              <a:rPr smtClean="0">
                <a:solidFill>
                  <a:srgbClr val="006488"/>
                </a:solidFill>
              </a:rPr>
              <a:t>27 avril 2016</a:t>
            </a:r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358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IOLE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r>
              <a:rPr smtClean="0">
                <a:solidFill>
                  <a:srgbClr val="8A83BD"/>
                </a:solidFill>
              </a:rPr>
              <a:t>27 avril 2016</a:t>
            </a:r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726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S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r>
              <a:rPr smtClean="0">
                <a:solidFill>
                  <a:srgbClr val="CE5498"/>
                </a:solidFill>
              </a:rPr>
              <a:t>27 avril 2016</a:t>
            </a:r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933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0118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44053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62871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27 avril 2016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de SFR - COMITE MARKETING B2B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3750905" y="1082351"/>
            <a:ext cx="4683967" cy="4675946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sp>
        <p:nvSpPr>
          <p:cNvPr id="9" name="ZoneTexte 8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344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smtClean="0"/>
              <a:t>25 MAI 2016</a:t>
            </a:r>
            <a:endParaRPr lang="fr-FR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/>
              <a:t>Propriété de SFR - COMITE MARKETING B2B</a:t>
            </a:r>
            <a:endParaRPr lang="fr-FR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1052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2998" cy="6849340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19245" y="4113076"/>
            <a:ext cx="4080454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5" y="6153150"/>
            <a:ext cx="4080454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du groupe Numericable-SFR. Et il ne doit pas être utilisé à d’autres fins que celles pour lesquelles il a été établi et transmis. Il ne peut être ni reproduit ni divulgué à des tiers, en tout ou partie, sous quelque forme que ce soit, sans l’accord préalable, exprès et écrit de l’entité du groupe </a:t>
            </a:r>
            <a:r>
              <a:rPr lang="fr-FR" sz="600" dirty="0" err="1" smtClean="0">
                <a:solidFill>
                  <a:srgbClr val="1A171B"/>
                </a:solidFill>
              </a:rPr>
              <a:t>Numericable</a:t>
            </a:r>
            <a:r>
              <a:rPr lang="fr-FR" sz="600" dirty="0" smtClean="0">
                <a:solidFill>
                  <a:srgbClr val="1A171B"/>
                </a:solidFill>
              </a:rPr>
              <a:t>-SFR concernée.</a:t>
            </a:r>
            <a:endParaRPr lang="fr-FR" sz="600" dirty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4019544" y="1448780"/>
            <a:ext cx="4080452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02/2016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confidentiel</a:t>
            </a:r>
            <a:endParaRPr lang="fr-FR" dirty="0">
              <a:solidFill>
                <a:srgbClr val="D9DADA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-2332"/>
            <a:ext cx="324060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2726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02/2016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confidentiel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172011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r>
              <a:rPr smtClean="0">
                <a:solidFill>
                  <a:srgbClr val="E2001A"/>
                </a:solidFill>
              </a:rPr>
              <a:t>02/2016</a:t>
            </a:r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confidentiel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4638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r>
              <a:rPr smtClean="0">
                <a:solidFill>
                  <a:srgbClr val="30B084"/>
                </a:solidFill>
              </a:rPr>
              <a:t>02/2016</a:t>
            </a:r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confidentiel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58866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r>
              <a:rPr smtClean="0">
                <a:solidFill>
                  <a:srgbClr val="006488"/>
                </a:solidFill>
              </a:rPr>
              <a:t>02/2016</a:t>
            </a:r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confidentiel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41016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r>
              <a:rPr smtClean="0">
                <a:solidFill>
                  <a:srgbClr val="8A83BD"/>
                </a:solidFill>
              </a:rPr>
              <a:t>02/2016</a:t>
            </a:r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confidentiel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235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r>
              <a:rPr smtClean="0">
                <a:solidFill>
                  <a:srgbClr val="CE5498"/>
                </a:solidFill>
              </a:rPr>
              <a:t>02/2016</a:t>
            </a:r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confidentiel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71964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02/2016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confidentiel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335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02/2016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confidentiel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1507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02/2016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confidentiel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47159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image" Target="../media/image2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8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Relationship Id="rId14" Type="http://schemas.openxmlformats.org/officeDocument/2006/relationships/image" Target="../media/image2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9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Relationship Id="rId14" Type="http://schemas.openxmlformats.org/officeDocument/2006/relationships/image" Target="../media/image2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Relationship Id="rId14" Type="http://schemas.openxmlformats.org/officeDocument/2006/relationships/image" Target="../media/image2.png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Relationship Id="rId14" Type="http://schemas.openxmlformats.org/officeDocument/2006/relationships/image" Target="../media/image2.pn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62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Relationship Id="rId14" Type="http://schemas.openxmlformats.org/officeDocument/2006/relationships/image" Target="../media/image2.pn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13" Type="http://schemas.openxmlformats.org/officeDocument/2006/relationships/theme" Target="../theme/theme16.xml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7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76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Relationship Id="rId14" Type="http://schemas.openxmlformats.org/officeDocument/2006/relationships/image" Target="../media/image1.png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85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80.xml"/><Relationship Id="rId1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7.xml"/><Relationship Id="rId14" Type="http://schemas.openxmlformats.org/officeDocument/2006/relationships/image" Target="../media/image2.png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92.xml"/><Relationship Id="rId7" Type="http://schemas.openxmlformats.org/officeDocument/2006/relationships/slideLayout" Target="../slideLayouts/slideLayout196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91.xml"/><Relationship Id="rId1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200.xml"/><Relationship Id="rId5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9.xml"/><Relationship Id="rId4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8.xml"/><Relationship Id="rId14" Type="http://schemas.openxmlformats.org/officeDocument/2006/relationships/image" Target="../media/image2.png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03.xml"/><Relationship Id="rId7" Type="http://schemas.openxmlformats.org/officeDocument/2006/relationships/slideLayout" Target="../slideLayouts/slideLayout207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2.xml"/><Relationship Id="rId1" Type="http://schemas.openxmlformats.org/officeDocument/2006/relationships/slideLayout" Target="../slideLayouts/slideLayout201.xml"/><Relationship Id="rId6" Type="http://schemas.openxmlformats.org/officeDocument/2006/relationships/slideLayout" Target="../slideLayouts/slideLayout206.xml"/><Relationship Id="rId11" Type="http://schemas.openxmlformats.org/officeDocument/2006/relationships/slideLayout" Target="../slideLayouts/slideLayout211.xml"/><Relationship Id="rId5" Type="http://schemas.openxmlformats.org/officeDocument/2006/relationships/slideLayout" Target="../slideLayouts/slideLayout205.xml"/><Relationship Id="rId10" Type="http://schemas.openxmlformats.org/officeDocument/2006/relationships/slideLayout" Target="../slideLayouts/slideLayout210.xml"/><Relationship Id="rId4" Type="http://schemas.openxmlformats.org/officeDocument/2006/relationships/slideLayout" Target="../slideLayouts/slideLayout204.xml"/><Relationship Id="rId9" Type="http://schemas.openxmlformats.org/officeDocument/2006/relationships/slideLayout" Target="../slideLayouts/slideLayout20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9.xml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214.xml"/><Relationship Id="rId7" Type="http://schemas.openxmlformats.org/officeDocument/2006/relationships/slideLayout" Target="../slideLayouts/slideLayout218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13.xml"/><Relationship Id="rId1" Type="http://schemas.openxmlformats.org/officeDocument/2006/relationships/slideLayout" Target="../slideLayouts/slideLayout212.xml"/><Relationship Id="rId6" Type="http://schemas.openxmlformats.org/officeDocument/2006/relationships/slideLayout" Target="../slideLayouts/slideLayout217.xml"/><Relationship Id="rId11" Type="http://schemas.openxmlformats.org/officeDocument/2006/relationships/slideLayout" Target="../slideLayouts/slideLayout222.xml"/><Relationship Id="rId5" Type="http://schemas.openxmlformats.org/officeDocument/2006/relationships/slideLayout" Target="../slideLayouts/slideLayout216.xml"/><Relationship Id="rId10" Type="http://schemas.openxmlformats.org/officeDocument/2006/relationships/slideLayout" Target="../slideLayouts/slideLayout221.xml"/><Relationship Id="rId4" Type="http://schemas.openxmlformats.org/officeDocument/2006/relationships/slideLayout" Target="../slideLayouts/slideLayout215.xml"/><Relationship Id="rId9" Type="http://schemas.openxmlformats.org/officeDocument/2006/relationships/slideLayout" Target="../slideLayouts/slideLayout220.xml"/><Relationship Id="rId14" Type="http://schemas.openxmlformats.org/officeDocument/2006/relationships/image" Target="../media/image2.png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25.xml"/><Relationship Id="rId7" Type="http://schemas.openxmlformats.org/officeDocument/2006/relationships/slideLayout" Target="../slideLayouts/slideLayout229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24.xml"/><Relationship Id="rId1" Type="http://schemas.openxmlformats.org/officeDocument/2006/relationships/slideLayout" Target="../slideLayouts/slideLayout223.xml"/><Relationship Id="rId6" Type="http://schemas.openxmlformats.org/officeDocument/2006/relationships/slideLayout" Target="../slideLayouts/slideLayout228.xml"/><Relationship Id="rId11" Type="http://schemas.openxmlformats.org/officeDocument/2006/relationships/slideLayout" Target="../slideLayouts/slideLayout233.xml"/><Relationship Id="rId5" Type="http://schemas.openxmlformats.org/officeDocument/2006/relationships/slideLayout" Target="../slideLayouts/slideLayout227.xml"/><Relationship Id="rId10" Type="http://schemas.openxmlformats.org/officeDocument/2006/relationships/slideLayout" Target="../slideLayouts/slideLayout232.xml"/><Relationship Id="rId4" Type="http://schemas.openxmlformats.org/officeDocument/2006/relationships/slideLayout" Target="../slideLayouts/slideLayout226.xml"/><Relationship Id="rId9" Type="http://schemas.openxmlformats.org/officeDocument/2006/relationships/slideLayout" Target="../slideLayouts/slideLayout231.xml"/><Relationship Id="rId14" Type="http://schemas.openxmlformats.org/officeDocument/2006/relationships/image" Target="../media/image2.png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36.xml"/><Relationship Id="rId7" Type="http://schemas.openxmlformats.org/officeDocument/2006/relationships/slideLayout" Target="../slideLayouts/slideLayout240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35.xml"/><Relationship Id="rId1" Type="http://schemas.openxmlformats.org/officeDocument/2006/relationships/slideLayout" Target="../slideLayouts/slideLayout234.xml"/><Relationship Id="rId6" Type="http://schemas.openxmlformats.org/officeDocument/2006/relationships/slideLayout" Target="../slideLayouts/slideLayout239.xml"/><Relationship Id="rId11" Type="http://schemas.openxmlformats.org/officeDocument/2006/relationships/slideLayout" Target="../slideLayouts/slideLayout244.xml"/><Relationship Id="rId5" Type="http://schemas.openxmlformats.org/officeDocument/2006/relationships/slideLayout" Target="../slideLayouts/slideLayout238.xml"/><Relationship Id="rId10" Type="http://schemas.openxmlformats.org/officeDocument/2006/relationships/slideLayout" Target="../slideLayouts/slideLayout243.xml"/><Relationship Id="rId4" Type="http://schemas.openxmlformats.org/officeDocument/2006/relationships/slideLayout" Target="../slideLayouts/slideLayout237.xml"/><Relationship Id="rId9" Type="http://schemas.openxmlformats.org/officeDocument/2006/relationships/slideLayout" Target="../slideLayouts/slideLayout242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image" Target="../media/image2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image" Target="../media/image2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Propriété de SFR - COMITE MARKETING B2B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2948823" y="6449718"/>
            <a:ext cx="1385573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FF0000"/>
                </a:solidFill>
                <a:latin typeface="+mn-lt"/>
              </a:rPr>
              <a:t>INTERNE -</a:t>
            </a:r>
            <a:endParaRPr lang="en-GB" sz="75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FR" smtClean="0"/>
              <a:t>25 MAI 2016</a:t>
            </a:r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3" r:id="rId2"/>
    <p:sldLayoutId id="2147483799" r:id="rId3"/>
    <p:sldLayoutId id="2147483808" r:id="rId4"/>
    <p:sldLayoutId id="2147483809" r:id="rId5"/>
    <p:sldLayoutId id="2147483810" r:id="rId6"/>
    <p:sldLayoutId id="2147483812" r:id="rId7"/>
    <p:sldLayoutId id="2147483798" r:id="rId8"/>
    <p:sldLayoutId id="2147483814" r:id="rId9"/>
    <p:sldLayoutId id="2147483806" r:id="rId10"/>
    <p:sldLayoutId id="2147483807" r:id="rId11"/>
    <p:sldLayoutId id="2147483815" r:id="rId12"/>
  </p:sldLayoutIdLst>
  <p:timing>
    <p:tnLst>
      <p:par>
        <p:cTn id="1" dur="indefinite" restart="never" nodeType="tmRoot"/>
      </p:par>
    </p:tnLst>
  </p:timing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5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5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 userDrawn="1">
          <p15:clr>
            <a:srgbClr val="F26B43"/>
          </p15:clr>
        </p15:guide>
        <p15:guide id="2" pos="7197" userDrawn="1">
          <p15:clr>
            <a:srgbClr val="F26B43"/>
          </p15:clr>
        </p15:guide>
        <p15:guide id="4" pos="483" userDrawn="1">
          <p15:clr>
            <a:srgbClr val="F26B43"/>
          </p15:clr>
        </p15:guide>
        <p15:guide id="5" orient="horz" pos="1253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587094" y="558012"/>
            <a:ext cx="11136212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587094" y="1844825"/>
            <a:ext cx="11136212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803090" y="6449718"/>
            <a:ext cx="4935839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dirty="0" err="1" smtClean="0">
                <a:solidFill>
                  <a:srgbClr val="1A171B"/>
                </a:solidFill>
              </a:rPr>
              <a:t>PROPRIéTé</a:t>
            </a:r>
            <a:r>
              <a:rPr lang="fr-FR" dirty="0" smtClean="0">
                <a:solidFill>
                  <a:srgbClr val="1A171B"/>
                </a:solidFill>
              </a:rPr>
              <a:t> DU GROUPE SFR –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1098887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pic>
        <p:nvPicPr>
          <p:cNvPr id="9" name="Image 8" descr="logo_sfr_texte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80000" y="6192000"/>
            <a:ext cx="1920000" cy="54000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 bwMode="gray">
          <a:xfrm>
            <a:off x="3361456" y="6449718"/>
            <a:ext cx="1385573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FF0000"/>
                </a:solidFill>
              </a:rPr>
              <a:t>INTERNE GROUPE -</a:t>
            </a:r>
            <a:endParaRPr lang="en-GB" sz="750" b="1" dirty="0">
              <a:solidFill>
                <a:srgbClr val="FF0000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744405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D7BB4F1-ED88-4508-8BA5-AEE46447B8F1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47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22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9" r:id="rId8"/>
    <p:sldLayoutId id="2147483930" r:id="rId9"/>
    <p:sldLayoutId id="2147483931" r:id="rId10"/>
    <p:sldLayoutId id="2147483932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5465">
          <p15:clr>
            <a:srgbClr val="F26B43"/>
          </p15:clr>
        </p15:guide>
        <p15:guide id="3" pos="249">
          <p15:clr>
            <a:srgbClr val="F26B43"/>
          </p15:clr>
        </p15:guide>
        <p15:guide id="4" pos="295">
          <p15:clr>
            <a:srgbClr val="F26B43"/>
          </p15:clr>
        </p15:guide>
        <p15:guide id="5" orient="horz" pos="1253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smtClean="0">
                <a:solidFill>
                  <a:srgbClr val="1A171B"/>
                </a:solidFill>
              </a:rPr>
              <a:t>confidentiel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solidFill>
                  <a:srgbClr val="1A171B"/>
                </a:solidFill>
              </a:rPr>
              <a:t>02/2016</a:t>
            </a:r>
            <a:endParaRPr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95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2" r:id="rId8"/>
    <p:sldLayoutId id="2147483943" r:id="rId9"/>
    <p:sldLayoutId id="2147483944" r:id="rId10"/>
    <p:sldLayoutId id="2147483945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smtClean="0">
                <a:solidFill>
                  <a:srgbClr val="1A171B"/>
                </a:solidFill>
              </a:rPr>
              <a:t>Propriété de 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2948823" y="6449718"/>
            <a:ext cx="1385573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FF0000"/>
                </a:solidFill>
              </a:rPr>
              <a:t>INTERNE -</a:t>
            </a:r>
            <a:endParaRPr lang="en-GB" sz="750" b="1" dirty="0">
              <a:solidFill>
                <a:srgbClr val="FF0000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6F8BC0E-6EE7-4A67-8863-A378ECD7EF52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22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49" r:id="rId2"/>
    <p:sldLayoutId id="2147483950" r:id="rId3"/>
    <p:sldLayoutId id="2147483951" r:id="rId4"/>
    <p:sldLayoutId id="2147483952" r:id="rId5"/>
    <p:sldLayoutId id="2147483953" r:id="rId6"/>
    <p:sldLayoutId id="2147483954" r:id="rId7"/>
    <p:sldLayoutId id="2147483956" r:id="rId8"/>
    <p:sldLayoutId id="2147483957" r:id="rId9"/>
    <p:sldLayoutId id="2147483958" r:id="rId10"/>
    <p:sldLayoutId id="2147483959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dirty="0" err="1" smtClean="0">
                <a:solidFill>
                  <a:srgbClr val="1A171B"/>
                </a:solidFill>
              </a:rPr>
              <a:t>PROPRIéTé</a:t>
            </a:r>
            <a:r>
              <a:rPr lang="fr-FR" dirty="0" smtClean="0">
                <a:solidFill>
                  <a:srgbClr val="1A171B"/>
                </a:solidFill>
              </a:rPr>
              <a:t>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74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3" r:id="rId1"/>
    <p:sldLayoutId id="2147483964" r:id="rId2"/>
    <p:sldLayoutId id="2147483965" r:id="rId3"/>
    <p:sldLayoutId id="2147483966" r:id="rId4"/>
    <p:sldLayoutId id="2147483967" r:id="rId5"/>
    <p:sldLayoutId id="2147483968" r:id="rId6"/>
    <p:sldLayoutId id="2147483969" r:id="rId7"/>
    <p:sldLayoutId id="2147483970" r:id="rId8"/>
    <p:sldLayoutId id="2147483971" r:id="rId9"/>
    <p:sldLayoutId id="2147483972" r:id="rId10"/>
    <p:sldLayoutId id="2147483973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 bwMode="gray">
          <a:xfrm>
            <a:off x="2948823" y="6449718"/>
            <a:ext cx="1385573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FF0000"/>
                </a:solidFill>
              </a:rPr>
              <a:t>INTERNE -</a:t>
            </a:r>
            <a:endParaRPr lang="en-GB" sz="750" b="1" dirty="0">
              <a:solidFill>
                <a:srgbClr val="FF0000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008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76" r:id="rId2"/>
    <p:sldLayoutId id="2147483977" r:id="rId3"/>
    <p:sldLayoutId id="2147483978" r:id="rId4"/>
    <p:sldLayoutId id="2147483979" r:id="rId5"/>
    <p:sldLayoutId id="2147483980" r:id="rId6"/>
    <p:sldLayoutId id="2147483981" r:id="rId7"/>
    <p:sldLayoutId id="2147483982" r:id="rId8"/>
    <p:sldLayoutId id="2147483983" r:id="rId9"/>
    <p:sldLayoutId id="2147483984" r:id="rId10"/>
    <p:sldLayoutId id="2147483985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smtClean="0">
                <a:solidFill>
                  <a:srgbClr val="1A171B"/>
                </a:solidFill>
              </a:rPr>
              <a:t>Propriété de 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 bwMode="gray">
          <a:xfrm>
            <a:off x="2948823" y="6449718"/>
            <a:ext cx="1385573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FF0000"/>
                </a:solidFill>
              </a:rPr>
              <a:t>INTERNE -</a:t>
            </a:r>
            <a:endParaRPr lang="en-GB" sz="750" b="1" dirty="0">
              <a:solidFill>
                <a:srgbClr val="FF0000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6F8BC0E-6EE7-4A67-8863-A378ECD7EF52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85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3988" r:id="rId2"/>
    <p:sldLayoutId id="2147483989" r:id="rId3"/>
    <p:sldLayoutId id="2147483990" r:id="rId4"/>
    <p:sldLayoutId id="2147483991" r:id="rId5"/>
    <p:sldLayoutId id="2147483992" r:id="rId6"/>
    <p:sldLayoutId id="2147483993" r:id="rId7"/>
    <p:sldLayoutId id="2147483995" r:id="rId8"/>
    <p:sldLayoutId id="2147483996" r:id="rId9"/>
    <p:sldLayoutId id="2147483997" r:id="rId10"/>
    <p:sldLayoutId id="2147483998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0" y="6299919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1416050" y="800106"/>
            <a:ext cx="9624483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1440000" y="2312988"/>
            <a:ext cx="9505949" cy="3708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accent3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30B084">
                    <a:alpha val="0"/>
                  </a:srgbClr>
                </a:solidFill>
              </a:rPr>
              <a:t>Date</a:t>
            </a:r>
            <a:endParaRPr lang="fr-FR" dirty="0">
              <a:solidFill>
                <a:srgbClr val="30B084">
                  <a:alpha val="0"/>
                </a:srgb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104053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000000"/>
                </a:solidFill>
              </a:rPr>
              <a:pPr/>
              <a:t>‹N°›</a:t>
            </a:fld>
            <a:endParaRPr lang="fr-FR" dirty="0">
              <a:solidFill>
                <a:srgbClr val="000000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371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50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  <p:sldLayoutId id="2147484010" r:id="rId10"/>
    <p:sldLayoutId id="2147484011" r:id="rId11"/>
    <p:sldLayoutId id="2147484012" r:id="rId12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85000"/>
        </a:lnSpc>
        <a:spcBef>
          <a:spcPts val="800"/>
        </a:spcBef>
        <a:spcAft>
          <a:spcPts val="600"/>
        </a:spcAft>
        <a:buSzPct val="25000"/>
        <a:buFontTx/>
        <a:buBlip>
          <a:blip r:embed="rId15"/>
        </a:buBlip>
        <a:defRPr sz="2000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5"/>
        </a:buBlip>
        <a:defRPr sz="1350" b="1" i="0" kern="1200" cap="all" baseline="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25000"/>
        <a:buFontTx/>
        <a:buBlip>
          <a:blip r:embed="rId15"/>
        </a:buBlip>
        <a:defRPr sz="95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tx2"/>
        </a:buClr>
        <a:buSzPct val="80000"/>
        <a:buFont typeface="Wingdings" pitchFamily="2" charset="2"/>
        <a:buChar char=""/>
        <a:defRPr sz="95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79388" algn="l" defTabSz="914400" rtl="0" eaLnBrk="1" latinLnBrk="0" hangingPunct="1">
        <a:lnSpc>
          <a:spcPct val="100000"/>
        </a:lnSpc>
        <a:spcBef>
          <a:spcPts val="0"/>
        </a:spcBef>
        <a:buClr>
          <a:schemeClr val="tx2"/>
        </a:buClr>
        <a:buSzPct val="100000"/>
        <a:buFont typeface="SFR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892">
          <p15:clr>
            <a:srgbClr val="F26B43"/>
          </p15:clr>
        </p15:guide>
        <p15:guide id="3" pos="6924">
          <p15:clr>
            <a:srgbClr val="F26B43"/>
          </p15:clr>
        </p15:guide>
        <p15:guide id="4" pos="347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dirty="0" err="1" smtClean="0">
                <a:solidFill>
                  <a:srgbClr val="1A171B"/>
                </a:solidFill>
              </a:rPr>
              <a:t>PROPRIéTé</a:t>
            </a:r>
            <a:r>
              <a:rPr lang="fr-FR" dirty="0" smtClean="0">
                <a:solidFill>
                  <a:srgbClr val="1A171B"/>
                </a:solidFill>
              </a:rPr>
              <a:t>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D7BB4F1-ED88-4508-8BA5-AEE46447B8F1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1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4" r:id="rId1"/>
    <p:sldLayoutId id="2147484015" r:id="rId2"/>
    <p:sldLayoutId id="2147484016" r:id="rId3"/>
    <p:sldLayoutId id="2147484017" r:id="rId4"/>
    <p:sldLayoutId id="2147484018" r:id="rId5"/>
    <p:sldLayoutId id="2147484019" r:id="rId6"/>
    <p:sldLayoutId id="2147484020" r:id="rId7"/>
    <p:sldLayoutId id="2147484022" r:id="rId8"/>
    <p:sldLayoutId id="2147484023" r:id="rId9"/>
    <p:sldLayoutId id="2147484024" r:id="rId10"/>
    <p:sldLayoutId id="2147484025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dirty="0" smtClean="0">
                <a:solidFill>
                  <a:srgbClr val="1A171B"/>
                </a:solidFill>
              </a:rPr>
              <a:t>propriété </a:t>
            </a:r>
            <a:r>
              <a:rPr lang="fr-FR" b="1" dirty="0" smtClean="0">
                <a:solidFill>
                  <a:srgbClr val="1A171B"/>
                </a:solidFill>
              </a:rPr>
              <a:t>de </a:t>
            </a:r>
            <a:r>
              <a:rPr lang="fr-FR" b="1" i="1" dirty="0" smtClean="0">
                <a:solidFill>
                  <a:srgbClr val="1A171B"/>
                </a:solidFill>
              </a:rPr>
              <a:t>(entité(s) juridique(s) à l'origine du document à indiquer)</a:t>
            </a:r>
            <a:r>
              <a:rPr lang="fr-FR" b="1" dirty="0" smtClean="0">
                <a:solidFill>
                  <a:srgbClr val="1A171B"/>
                </a:solidFill>
              </a:rPr>
              <a:t>- </a:t>
            </a:r>
            <a:r>
              <a:rPr lang="fr-FR" dirty="0" smtClean="0">
                <a:solidFill>
                  <a:srgbClr val="1A171B"/>
                </a:solidFill>
              </a:rPr>
              <a:t>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2948823" y="6449718"/>
            <a:ext cx="1385573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FF0000"/>
                </a:solidFill>
              </a:rPr>
              <a:t>INTERNE -</a:t>
            </a:r>
            <a:endParaRPr lang="en-GB" sz="750" b="1" dirty="0">
              <a:solidFill>
                <a:srgbClr val="FF0000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D7BB4F1-ED88-4508-8BA5-AEE46447B8F1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34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5" r:id="rId8"/>
    <p:sldLayoutId id="2147484036" r:id="rId9"/>
    <p:sldLayoutId id="2147484037" r:id="rId10"/>
    <p:sldLayoutId id="2147484038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smtClean="0">
                <a:solidFill>
                  <a:srgbClr val="1A171B"/>
                </a:solidFill>
              </a:rPr>
              <a:t>confidentiel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solidFill>
                  <a:srgbClr val="1A171B"/>
                </a:solidFill>
              </a:rPr>
              <a:t>02/2016</a:t>
            </a:r>
            <a:endParaRPr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469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0" r:id="rId1"/>
    <p:sldLayoutId id="2147484041" r:id="rId2"/>
    <p:sldLayoutId id="2147484042" r:id="rId3"/>
    <p:sldLayoutId id="2147484043" r:id="rId4"/>
    <p:sldLayoutId id="2147484044" r:id="rId5"/>
    <p:sldLayoutId id="2147484045" r:id="rId6"/>
    <p:sldLayoutId id="2147484046" r:id="rId7"/>
    <p:sldLayoutId id="2147484048" r:id="rId8"/>
    <p:sldLayoutId id="2147484049" r:id="rId9"/>
    <p:sldLayoutId id="2147484050" r:id="rId10"/>
    <p:sldLayoutId id="2147484051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dirty="0" err="1" smtClean="0">
                <a:solidFill>
                  <a:srgbClr val="1A171B"/>
                </a:solidFill>
              </a:rPr>
              <a:t>PROPRIéTé</a:t>
            </a:r>
            <a:r>
              <a:rPr lang="fr-FR" dirty="0" smtClean="0">
                <a:solidFill>
                  <a:srgbClr val="1A171B"/>
                </a:solidFill>
              </a:rPr>
              <a:t>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017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587094" y="558012"/>
            <a:ext cx="11136212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587094" y="1844825"/>
            <a:ext cx="11136212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803090" y="6449718"/>
            <a:ext cx="4935839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dirty="0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1098887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pic>
        <p:nvPicPr>
          <p:cNvPr id="9" name="Image 8" descr="logo_sfr_texte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80000" y="6192000"/>
            <a:ext cx="1920000" cy="54000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 bwMode="gray">
          <a:xfrm>
            <a:off x="3361456" y="6449718"/>
            <a:ext cx="1385573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FF0000"/>
                </a:solidFill>
              </a:rPr>
              <a:t>INTERNE GROUPE -</a:t>
            </a:r>
            <a:endParaRPr lang="en-GB" sz="750" b="1" dirty="0">
              <a:solidFill>
                <a:srgbClr val="FF0000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744405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D7BB4F1-ED88-4508-8BA5-AEE46447B8F1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38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3" r:id="rId1"/>
    <p:sldLayoutId id="2147484054" r:id="rId2"/>
    <p:sldLayoutId id="2147484055" r:id="rId3"/>
    <p:sldLayoutId id="2147484056" r:id="rId4"/>
    <p:sldLayoutId id="2147484057" r:id="rId5"/>
    <p:sldLayoutId id="2147484058" r:id="rId6"/>
    <p:sldLayoutId id="2147484059" r:id="rId7"/>
    <p:sldLayoutId id="2147484061" r:id="rId8"/>
    <p:sldLayoutId id="2147484062" r:id="rId9"/>
    <p:sldLayoutId id="2147484063" r:id="rId10"/>
    <p:sldLayoutId id="2147484064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5465">
          <p15:clr>
            <a:srgbClr val="F26B43"/>
          </p15:clr>
        </p15:guide>
        <p15:guide id="3" pos="249">
          <p15:clr>
            <a:srgbClr val="F26B43"/>
          </p15:clr>
        </p15:guide>
        <p15:guide id="4" pos="295">
          <p15:clr>
            <a:srgbClr val="F26B43"/>
          </p15:clr>
        </p15:guide>
        <p15:guide id="5" orient="horz" pos="1253">
          <p15:clr>
            <a:srgbClr val="F26B43"/>
          </p15:clr>
        </p15:guide>
      </p15:sldGuideLst>
    </p:ext>
  </p:extLst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dirty="0" smtClean="0">
                <a:solidFill>
                  <a:srgbClr val="1A171B"/>
                </a:solidFill>
              </a:rPr>
              <a:t>propriété </a:t>
            </a:r>
            <a:r>
              <a:rPr lang="fr-FR" b="1" dirty="0" smtClean="0">
                <a:solidFill>
                  <a:srgbClr val="1A171B"/>
                </a:solidFill>
              </a:rPr>
              <a:t>de </a:t>
            </a:r>
            <a:r>
              <a:rPr lang="fr-FR" b="1" i="1" dirty="0" smtClean="0">
                <a:solidFill>
                  <a:srgbClr val="1A171B"/>
                </a:solidFill>
              </a:rPr>
              <a:t>(entité(s) juridique(s) à l'origine du document à indiquer)</a:t>
            </a:r>
            <a:r>
              <a:rPr lang="fr-FR" b="1" dirty="0" smtClean="0">
                <a:solidFill>
                  <a:srgbClr val="1A171B"/>
                </a:solidFill>
              </a:rPr>
              <a:t>- </a:t>
            </a:r>
            <a:r>
              <a:rPr lang="fr-FR" dirty="0" smtClean="0">
                <a:solidFill>
                  <a:srgbClr val="1A171B"/>
                </a:solidFill>
              </a:rPr>
              <a:t>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2948823" y="6449718"/>
            <a:ext cx="1385573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FF0000"/>
                </a:solidFill>
              </a:rPr>
              <a:t>INTERNE -</a:t>
            </a:r>
            <a:endParaRPr lang="en-GB" sz="750" b="1" dirty="0">
              <a:solidFill>
                <a:srgbClr val="FF0000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D7BB4F1-ED88-4508-8BA5-AEE46447B8F1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665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4070" r:id="rId5"/>
    <p:sldLayoutId id="2147484071" r:id="rId6"/>
    <p:sldLayoutId id="2147484072" r:id="rId7"/>
    <p:sldLayoutId id="2147484074" r:id="rId8"/>
    <p:sldLayoutId id="2147484075" r:id="rId9"/>
    <p:sldLayoutId id="2147484076" r:id="rId10"/>
    <p:sldLayoutId id="2147484077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20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26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dirty="0" err="1" smtClean="0">
                <a:solidFill>
                  <a:srgbClr val="1A171B"/>
                </a:solidFill>
              </a:rPr>
              <a:t>PROPRIéTé</a:t>
            </a:r>
            <a:r>
              <a:rPr lang="fr-FR" dirty="0" smtClean="0">
                <a:solidFill>
                  <a:srgbClr val="1A171B"/>
                </a:solidFill>
              </a:rPr>
              <a:t>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2948823" y="6449726"/>
            <a:ext cx="1385573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FF0000"/>
                </a:solidFill>
              </a:rPr>
              <a:t>INTERNE GROUPE -</a:t>
            </a:r>
            <a:endParaRPr lang="en-GB" sz="750" b="1" dirty="0">
              <a:solidFill>
                <a:srgbClr val="FF0000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74" y="6449726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D7BB4F1-ED88-4508-8BA5-AEE46447B8F1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1" y="6165307"/>
            <a:ext cx="1579796" cy="702000"/>
          </a:xfrm>
          <a:prstGeom prst="rect">
            <a:avLst/>
          </a:prstGeom>
        </p:spPr>
      </p:pic>
      <p:sp>
        <p:nvSpPr>
          <p:cNvPr id="14" name="Espace réservé du numéro de diapositive 10"/>
          <p:cNvSpPr txBox="1">
            <a:spLocks/>
          </p:cNvSpPr>
          <p:nvPr userDrawn="1"/>
        </p:nvSpPr>
        <p:spPr bwMode="gray">
          <a:xfrm>
            <a:off x="11489709" y="6363041"/>
            <a:ext cx="384000" cy="38400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54"/>
            <a:fld id="{AE3EE2F5-9919-489F-A1F7-615E8B130154}" type="slidenum">
              <a:rPr lang="fr-FR" smtClean="0">
                <a:solidFill>
                  <a:srgbClr val="1A171B"/>
                </a:solidFill>
              </a:rPr>
              <a:pPr defTabSz="914354"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77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80" r:id="rId2"/>
    <p:sldLayoutId id="2147484081" r:id="rId3"/>
    <p:sldLayoutId id="2147484082" r:id="rId4"/>
    <p:sldLayoutId id="2147484083" r:id="rId5"/>
    <p:sldLayoutId id="2147484084" r:id="rId6"/>
    <p:sldLayoutId id="2147484085" r:id="rId7"/>
    <p:sldLayoutId id="2147484087" r:id="rId8"/>
    <p:sldLayoutId id="2147484088" r:id="rId9"/>
    <p:sldLayoutId id="2147484089" r:id="rId10"/>
    <p:sldLayoutId id="2147484090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2948823" y="6449718"/>
            <a:ext cx="1385573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FF0000"/>
                </a:solidFill>
              </a:rPr>
              <a:t>INTERNE -</a:t>
            </a:r>
            <a:endParaRPr lang="en-GB" sz="750" b="1" dirty="0">
              <a:solidFill>
                <a:srgbClr val="FF0000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946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smtClean="0">
                <a:solidFill>
                  <a:srgbClr val="1A171B"/>
                </a:solidFill>
              </a:rPr>
              <a:t>Propriété de 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2948823" y="6449718"/>
            <a:ext cx="1385573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FF0000"/>
                </a:solidFill>
              </a:rPr>
              <a:t>INTERNE -</a:t>
            </a:r>
            <a:endParaRPr lang="en-GB" sz="750" b="1" dirty="0">
              <a:solidFill>
                <a:srgbClr val="FF0000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6F8BC0E-6EE7-4A67-8863-A378ECD7EF52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254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50" r:id="rId8"/>
    <p:sldLayoutId id="2147483851" r:id="rId9"/>
    <p:sldLayoutId id="2147483852" r:id="rId10"/>
    <p:sldLayoutId id="2147483853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dirty="0" err="1" smtClean="0">
                <a:solidFill>
                  <a:srgbClr val="1A171B"/>
                </a:solidFill>
              </a:rPr>
              <a:t>PROPRIéTé</a:t>
            </a:r>
            <a:r>
              <a:rPr lang="fr-FR" dirty="0" smtClean="0">
                <a:solidFill>
                  <a:srgbClr val="1A171B"/>
                </a:solidFill>
              </a:rPr>
              <a:t>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2948823" y="6449718"/>
            <a:ext cx="1385573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FF0000"/>
                </a:solidFill>
              </a:rPr>
              <a:t>INTERNE -</a:t>
            </a:r>
            <a:endParaRPr lang="en-GB" sz="750" b="1" dirty="0">
              <a:solidFill>
                <a:srgbClr val="FF0000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32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587094" y="558012"/>
            <a:ext cx="11136212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587094" y="1844825"/>
            <a:ext cx="11136212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803090" y="6449718"/>
            <a:ext cx="4935839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dirty="0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1098887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pic>
        <p:nvPicPr>
          <p:cNvPr id="9" name="Image 8" descr="logo_sfr_texte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80000" y="6192000"/>
            <a:ext cx="1920000" cy="54000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 bwMode="gray">
          <a:xfrm>
            <a:off x="3361456" y="6449718"/>
            <a:ext cx="1385573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FF0000"/>
                </a:solidFill>
              </a:rPr>
              <a:t>INTERNE GROUPE -</a:t>
            </a:r>
            <a:endParaRPr lang="en-GB" sz="750" b="1" dirty="0">
              <a:solidFill>
                <a:srgbClr val="FF0000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744405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D7BB4F1-ED88-4508-8BA5-AEE46447B8F1}" type="datetime4">
              <a:rPr lang="fr-FR">
                <a:solidFill>
                  <a:srgbClr val="1A171B"/>
                </a:solidFill>
              </a:rPr>
              <a:pPr/>
              <a:t>11 juin 2024</a:t>
            </a:fld>
            <a:endParaRPr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306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7" r:id="rId8"/>
    <p:sldLayoutId id="2147483888" r:id="rId9"/>
    <p:sldLayoutId id="2147483889" r:id="rId10"/>
    <p:sldLayoutId id="2147483890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5465">
          <p15:clr>
            <a:srgbClr val="F26B43"/>
          </p15:clr>
        </p15:guide>
        <p15:guide id="3" pos="249">
          <p15:clr>
            <a:srgbClr val="F26B43"/>
          </p15:clr>
        </p15:guide>
        <p15:guide id="4" pos="295">
          <p15:clr>
            <a:srgbClr val="F26B43"/>
          </p15:clr>
        </p15:guide>
        <p15:guide id="5" orient="horz" pos="1253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2948823" y="6449718"/>
            <a:ext cx="1385573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FF0000"/>
                </a:solidFill>
              </a:rPr>
              <a:t>INTERNE -</a:t>
            </a:r>
            <a:endParaRPr lang="en-GB" sz="750" b="1" dirty="0">
              <a:solidFill>
                <a:srgbClr val="FF0000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9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smtClean="0">
                <a:solidFill>
                  <a:srgbClr val="1A171B"/>
                </a:solidFill>
              </a:rPr>
              <a:t>confidentiel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solidFill>
                  <a:srgbClr val="1A171B"/>
                </a:solidFill>
              </a:rPr>
              <a:t>02/2016</a:t>
            </a:r>
            <a:endParaRPr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934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3" r:id="rId8"/>
    <p:sldLayoutId id="2147483914" r:id="rId9"/>
    <p:sldLayoutId id="2147483915" r:id="rId10"/>
    <p:sldLayoutId id="2147483916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42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2.png"/><Relationship Id="rId7" Type="http://schemas.openxmlformats.org/officeDocument/2006/relationships/image" Target="../media/image6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6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9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6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5400" y="213277"/>
            <a:ext cx="10658476" cy="43204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COMPARAISON DES OUTILS de gestion de cas de tests</a:t>
            </a:r>
            <a:endParaRPr lang="fr-FR" dirty="0">
              <a:solidFill>
                <a:schemeClr val="tx2"/>
              </a:solidFill>
            </a:endParaRPr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905063"/>
              </p:ext>
            </p:extLst>
          </p:nvPr>
        </p:nvGraphicFramePr>
        <p:xfrm>
          <a:off x="911424" y="1761879"/>
          <a:ext cx="10657185" cy="403244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627028">
                  <a:extLst>
                    <a:ext uri="{9D8B030D-6E8A-4147-A177-3AD203B41FA5}">
                      <a16:colId xmlns:a16="http://schemas.microsoft.com/office/drawing/2014/main" val="2991986167"/>
                    </a:ext>
                  </a:extLst>
                </a:gridCol>
                <a:gridCol w="2177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7426">
                  <a:extLst>
                    <a:ext uri="{9D8B030D-6E8A-4147-A177-3AD203B41FA5}">
                      <a16:colId xmlns:a16="http://schemas.microsoft.com/office/drawing/2014/main" val="4274480771"/>
                    </a:ext>
                  </a:extLst>
                </a:gridCol>
                <a:gridCol w="25275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77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4495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2"/>
                        </a:solidFill>
                      </a:endParaRPr>
                    </a:p>
                  </a:txBody>
                  <a:tcPr marL="54243" marR="54243" marT="27122" marB="271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>
                          <a:solidFill>
                            <a:schemeClr val="tx2"/>
                          </a:solidFill>
                        </a:rPr>
                        <a:t>Squash</a:t>
                      </a:r>
                      <a:r>
                        <a:rPr lang="fr-FR" sz="1600" b="1" baseline="0" dirty="0" smtClean="0">
                          <a:solidFill>
                            <a:schemeClr val="tx2"/>
                          </a:solidFill>
                        </a:rPr>
                        <a:t> TM</a:t>
                      </a:r>
                      <a:endParaRPr lang="fr-FR" sz="1600" b="1" dirty="0">
                        <a:solidFill>
                          <a:schemeClr val="tx2"/>
                        </a:solidFill>
                      </a:endParaRPr>
                    </a:p>
                  </a:txBody>
                  <a:tcPr marL="54243" marR="54243" marT="27122" marB="271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>
                          <a:solidFill>
                            <a:schemeClr val="tx2"/>
                          </a:solidFill>
                        </a:rPr>
                        <a:t>TESTLINK</a:t>
                      </a:r>
                      <a:endParaRPr lang="fr-FR" sz="1600" b="1" dirty="0">
                        <a:solidFill>
                          <a:schemeClr val="tx2"/>
                        </a:solidFill>
                      </a:endParaRPr>
                    </a:p>
                  </a:txBody>
                  <a:tcPr marL="54243" marR="54243" marT="27122" marB="271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>
                          <a:solidFill>
                            <a:schemeClr val="tx2"/>
                          </a:solidFill>
                        </a:rPr>
                        <a:t>HP ALM</a:t>
                      </a:r>
                      <a:endParaRPr lang="fr-FR" sz="1600" b="1" dirty="0">
                        <a:solidFill>
                          <a:schemeClr val="tx2"/>
                        </a:solidFill>
                      </a:endParaRPr>
                    </a:p>
                  </a:txBody>
                  <a:tcPr marL="54243" marR="54243" marT="27122" marB="271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>
                          <a:solidFill>
                            <a:schemeClr val="tx2"/>
                          </a:solidFill>
                        </a:rPr>
                        <a:t>XRAY</a:t>
                      </a:r>
                      <a:endParaRPr lang="fr-FR" sz="1600" b="1" dirty="0">
                        <a:solidFill>
                          <a:schemeClr val="tx2"/>
                        </a:solidFill>
                      </a:endParaRPr>
                    </a:p>
                  </a:txBody>
                  <a:tcPr marL="54243" marR="54243" marT="27122" marB="2712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5365"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b="1" i="0" u="none" strike="noStrike" kern="1200" dirty="0">
                          <a:solidFill>
                            <a:srgbClr val="1A171B"/>
                          </a:solidFill>
                          <a:effectLst/>
                          <a:latin typeface="SFR"/>
                        </a:rPr>
                        <a:t>Fonctionnalités </a:t>
                      </a:r>
                      <a:endParaRPr lang="fr-FR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SFR"/>
                        </a:rPr>
                        <a:t>Gestion des cas de test + exécution + suivi + rapport</a:t>
                      </a:r>
                    </a:p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SFR"/>
                        </a:rPr>
                        <a:t>(auto + manu)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+mn-lt"/>
                        </a:rPr>
                        <a:t>Gestion des cas de test + exécution + suivi + rapport</a:t>
                      </a:r>
                      <a:endParaRPr lang="fr-FR" sz="1400" b="0" i="0" u="none" strike="noStrike" dirty="0" smtClean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(manu)</a:t>
                      </a: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+mn-lt"/>
                        </a:rPr>
                        <a:t>Gestion complète du cycle de vie des applications 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+mn-lt"/>
                        </a:rPr>
                        <a:t>Gestion des cas de test + exécution + suivi + rapport</a:t>
                      </a:r>
                      <a:endParaRPr lang="fr-FR" sz="1400" b="0" i="0" u="none" strike="noStrike" dirty="0" smtClean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3461"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b="1" i="0" u="none" strike="noStrike" kern="1200" dirty="0">
                          <a:solidFill>
                            <a:srgbClr val="1A171B"/>
                          </a:solidFill>
                          <a:effectLst/>
                          <a:latin typeface="SFR"/>
                        </a:rPr>
                        <a:t>Installation </a:t>
                      </a:r>
                      <a:endParaRPr lang="fr-FR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kern="1200" dirty="0">
                          <a:solidFill>
                            <a:srgbClr val="1A171B"/>
                          </a:solidFill>
                          <a:effectLst/>
                          <a:latin typeface="SFR"/>
                        </a:rPr>
                        <a:t>un serveur dédié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+mn-lt"/>
                        </a:rPr>
                        <a:t>un serveur dédié</a:t>
                      </a:r>
                      <a:endParaRPr lang="fr-FR" sz="1400" b="0" i="0" u="none" strike="noStrike" dirty="0" smtClean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+mn-lt"/>
                        </a:rPr>
                        <a:t>un serveur dédié</a:t>
                      </a:r>
                      <a:r>
                        <a:rPr lang="fr-FR" sz="1400" b="0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+ config de BDD</a:t>
                      </a:r>
                      <a:endParaRPr lang="fr-FR" sz="1400" b="0" i="0" u="none" strike="noStrike" dirty="0" smtClean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SFR"/>
                        </a:rPr>
                        <a:t>Intégration avec JIRA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3795">
                <a:tc>
                  <a:txBody>
                    <a:bodyPr/>
                    <a:lstStyle/>
                    <a:p>
                      <a:pPr algn="l"/>
                      <a:r>
                        <a:rPr lang="fr-FR" sz="16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Intégration</a:t>
                      </a:r>
                      <a:r>
                        <a:rPr lang="fr-FR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fr-FR" sz="1600" b="1" dirty="0">
                        <a:effectLst/>
                      </a:endParaRPr>
                    </a:p>
                  </a:txBody>
                  <a:tcPr marL="54243" marR="54243" marT="27122" marB="2712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b="0" dirty="0" smtClean="0">
                          <a:effectLst/>
                        </a:rPr>
                        <a:t>Via</a:t>
                      </a:r>
                      <a:r>
                        <a:rPr lang="en-GB" sz="1400" b="0" baseline="0" dirty="0" smtClean="0">
                          <a:effectLst/>
                        </a:rPr>
                        <a:t> API</a:t>
                      </a:r>
                      <a:endParaRPr lang="fr-FR" sz="1400" b="0" dirty="0">
                        <a:effectLst/>
                      </a:endParaRPr>
                    </a:p>
                  </a:txBody>
                  <a:tcPr marL="54243" marR="54243" marT="27122" marB="27122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dirty="0" smtClean="0">
                          <a:effectLst/>
                        </a:rPr>
                        <a:t>Via</a:t>
                      </a:r>
                      <a:r>
                        <a:rPr lang="en-GB" sz="1400" b="0" baseline="0" dirty="0" smtClean="0">
                          <a:effectLst/>
                        </a:rPr>
                        <a:t> API</a:t>
                      </a:r>
                      <a:endParaRPr lang="fr-FR" sz="1400" b="0" dirty="0" smtClean="0">
                        <a:effectLst/>
                      </a:endParaRPr>
                    </a:p>
                  </a:txBody>
                  <a:tcPr marL="54243" marR="54243" marT="27122" marB="2712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b="0" dirty="0" smtClean="0">
                          <a:effectLst/>
                        </a:rPr>
                        <a:t>Avec IDE et outils HP</a:t>
                      </a:r>
                      <a:endParaRPr lang="fr-FR" sz="1400" b="0" dirty="0">
                        <a:effectLst/>
                      </a:endParaRPr>
                    </a:p>
                  </a:txBody>
                  <a:tcPr marL="54243" marR="54243" marT="27122" marB="27122" anchor="ctr"/>
                </a:tc>
                <a:tc>
                  <a:txBody>
                    <a:bodyPr/>
                    <a:lstStyle/>
                    <a:p>
                      <a:r>
                        <a:rPr lang="en-GB" sz="1400" b="0" dirty="0" smtClean="0"/>
                        <a:t>JIRA</a:t>
                      </a:r>
                      <a:endParaRPr lang="fr-FR" sz="1400" b="0" dirty="0"/>
                    </a:p>
                  </a:txBody>
                  <a:tcPr marL="54243" marR="54243" marT="27122" marB="27122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45333"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b="1" i="0" u="none" strike="noStrike" dirty="0" smtClean="0">
                          <a:effectLst/>
                          <a:latin typeface="Arial" panose="020B0604020202020204" pitchFamily="34" charset="0"/>
                        </a:rPr>
                        <a:t>Tarification </a:t>
                      </a: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SFR"/>
                        </a:rPr>
                        <a:t>Open Source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+mn-lt"/>
                        </a:rPr>
                        <a:t>Open Source</a:t>
                      </a:r>
                      <a:endParaRPr lang="fr-FR" sz="1400" b="0" i="0" u="none" strike="noStrike" dirty="0" smtClean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SFR"/>
                        </a:rPr>
                        <a:t>License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 dirty="0" err="1" smtClean="0">
                          <a:effectLst/>
                          <a:latin typeface="Arial" panose="020B0604020202020204" pitchFamily="34" charset="0"/>
                        </a:rPr>
                        <a:t>Tarif</a:t>
                      </a:r>
                      <a:r>
                        <a:rPr lang="en-GB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GB" sz="1400" b="0" i="0" u="none" strike="noStrike" dirty="0" err="1" smtClean="0">
                          <a:effectLst/>
                          <a:latin typeface="Arial" panose="020B0604020202020204" pitchFamily="34" charset="0"/>
                        </a:rPr>
                        <a:t>en</a:t>
                      </a:r>
                      <a:r>
                        <a:rPr lang="en-GB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 + du JIRA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48" y="1144278"/>
            <a:ext cx="1080120" cy="56706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44" y="746401"/>
            <a:ext cx="1524003" cy="91440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408" y="746401"/>
            <a:ext cx="1394540" cy="139454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708" y="742445"/>
            <a:ext cx="968896" cy="96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4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6763" y="558013"/>
            <a:ext cx="10658476" cy="422716"/>
          </a:xfrm>
        </p:spPr>
        <p:txBody>
          <a:bodyPr/>
          <a:lstStyle/>
          <a:p>
            <a:r>
              <a:rPr lang="fr-FR" dirty="0" smtClean="0">
                <a:solidFill>
                  <a:schemeClr val="tx2"/>
                </a:solidFill>
              </a:rPr>
              <a:t>WORKFLOW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smtClean="0"/>
              <a:t>25 MAI 2016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/>
              <a:t>Propriété de SFR - COMITE MARKETING B2B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3118718"/>
            <a:ext cx="1656184" cy="464286"/>
          </a:xfrm>
          <a:prstGeom prst="rect">
            <a:avLst/>
          </a:prstGeom>
        </p:spPr>
      </p:pic>
      <p:sp>
        <p:nvSpPr>
          <p:cNvPr id="12" name="Espace réservé du contenu 7"/>
          <p:cNvSpPr>
            <a:spLocks noGrp="1"/>
          </p:cNvSpPr>
          <p:nvPr>
            <p:ph idx="1"/>
          </p:nvPr>
        </p:nvSpPr>
        <p:spPr>
          <a:xfrm>
            <a:off x="766763" y="2518996"/>
            <a:ext cx="1695283" cy="405948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smtClean="0"/>
              <a:t>Interroger et télécharger</a:t>
            </a:r>
            <a:endParaRPr lang="fr-FR" sz="1300" b="0" dirty="0" smtClean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403" y="3605950"/>
            <a:ext cx="1436564" cy="1395164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073" y="2390801"/>
            <a:ext cx="801898" cy="801898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955" y="1590758"/>
            <a:ext cx="688133" cy="833181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409" y="2368514"/>
            <a:ext cx="1024136" cy="1024136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56" y="2366300"/>
            <a:ext cx="752988" cy="978502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5066" y="3833539"/>
            <a:ext cx="936104" cy="929512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042" y="3676000"/>
            <a:ext cx="1269841" cy="1269841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020" y="3616672"/>
            <a:ext cx="1363246" cy="1363246"/>
          </a:xfrm>
          <a:prstGeom prst="rect">
            <a:avLst/>
          </a:prstGeom>
        </p:spPr>
      </p:pic>
      <p:cxnSp>
        <p:nvCxnSpPr>
          <p:cNvPr id="24" name="Connecteur droit avec flèche 23"/>
          <p:cNvCxnSpPr>
            <a:stCxn id="7" idx="2"/>
            <a:endCxn id="20" idx="1"/>
          </p:cNvCxnSpPr>
          <p:nvPr/>
        </p:nvCxnSpPr>
        <p:spPr>
          <a:xfrm>
            <a:off x="2315580" y="3583004"/>
            <a:ext cx="503462" cy="7279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0" idx="3"/>
            <a:endCxn id="21" idx="1"/>
          </p:cNvCxnSpPr>
          <p:nvPr/>
        </p:nvCxnSpPr>
        <p:spPr>
          <a:xfrm flipV="1">
            <a:off x="4088883" y="4298295"/>
            <a:ext cx="1354137" cy="126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Espace réservé du contenu 7"/>
          <p:cNvSpPr>
            <a:spLocks noGrp="1"/>
          </p:cNvSpPr>
          <p:nvPr>
            <p:ph idx="1"/>
          </p:nvPr>
        </p:nvSpPr>
        <p:spPr>
          <a:xfrm>
            <a:off x="2606320" y="4835383"/>
            <a:ext cx="1695283" cy="405948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smtClean="0"/>
              <a:t>Convertir en Collections</a:t>
            </a:r>
            <a:endParaRPr lang="fr-FR" sz="1300" b="0" dirty="0" smtClean="0"/>
          </a:p>
        </p:txBody>
      </p:sp>
      <p:cxnSp>
        <p:nvCxnSpPr>
          <p:cNvPr id="33" name="Connecteur droit avec flèche 32"/>
          <p:cNvCxnSpPr>
            <a:stCxn id="16" idx="2"/>
          </p:cNvCxnSpPr>
          <p:nvPr/>
        </p:nvCxnSpPr>
        <p:spPr>
          <a:xfrm>
            <a:off x="5316477" y="3392650"/>
            <a:ext cx="512068" cy="5543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17" idx="2"/>
          </p:cNvCxnSpPr>
          <p:nvPr/>
        </p:nvCxnSpPr>
        <p:spPr>
          <a:xfrm flipH="1">
            <a:off x="6456040" y="3344802"/>
            <a:ext cx="520510" cy="6021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Espace réservé du contenu 7"/>
          <p:cNvSpPr>
            <a:spLocks noGrp="1"/>
          </p:cNvSpPr>
          <p:nvPr>
            <p:ph idx="1"/>
          </p:nvPr>
        </p:nvSpPr>
        <p:spPr>
          <a:xfrm>
            <a:off x="5305176" y="3602980"/>
            <a:ext cx="1695283" cy="213188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smtClean="0"/>
              <a:t>Injecter</a:t>
            </a:r>
            <a:endParaRPr lang="fr-FR" sz="1300" b="0" dirty="0" smtClean="0"/>
          </a:p>
        </p:txBody>
      </p:sp>
      <p:sp>
        <p:nvSpPr>
          <p:cNvPr id="40" name="Espace réservé du contenu 7"/>
          <p:cNvSpPr>
            <a:spLocks noGrp="1"/>
          </p:cNvSpPr>
          <p:nvPr>
            <p:ph idx="1"/>
          </p:nvPr>
        </p:nvSpPr>
        <p:spPr>
          <a:xfrm>
            <a:off x="3303639" y="2487387"/>
            <a:ext cx="1695283" cy="405948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smtClean="0"/>
              <a:t>Données et Valeurs des </a:t>
            </a:r>
            <a:r>
              <a:rPr lang="fr-FR" sz="1300" dirty="0" err="1" smtClean="0"/>
              <a:t>Params</a:t>
            </a:r>
            <a:r>
              <a:rPr lang="fr-FR" sz="1300" dirty="0" smtClean="0"/>
              <a:t> ….</a:t>
            </a:r>
            <a:endParaRPr lang="fr-FR" sz="1300" b="0" dirty="0" smtClean="0"/>
          </a:p>
        </p:txBody>
      </p:sp>
      <p:pic>
        <p:nvPicPr>
          <p:cNvPr id="41" name="Image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109" y="891501"/>
            <a:ext cx="688133" cy="833181"/>
          </a:xfrm>
          <a:prstGeom prst="rect">
            <a:avLst/>
          </a:prstGeom>
        </p:spPr>
      </p:pic>
      <p:pic>
        <p:nvPicPr>
          <p:cNvPr id="42" name="Imag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528" y="1656418"/>
            <a:ext cx="801898" cy="801898"/>
          </a:xfrm>
          <a:prstGeom prst="rect">
            <a:avLst/>
          </a:prstGeom>
        </p:spPr>
      </p:pic>
      <p:sp>
        <p:nvSpPr>
          <p:cNvPr id="45" name="Espace réservé du contenu 7"/>
          <p:cNvSpPr>
            <a:spLocks noGrp="1"/>
          </p:cNvSpPr>
          <p:nvPr>
            <p:ph idx="1"/>
          </p:nvPr>
        </p:nvSpPr>
        <p:spPr>
          <a:xfrm>
            <a:off x="3629394" y="1749376"/>
            <a:ext cx="1695283" cy="405948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smtClean="0"/>
              <a:t>Interroger et télécharger</a:t>
            </a:r>
            <a:endParaRPr lang="fr-FR" sz="1300" b="0" dirty="0" smtClean="0"/>
          </a:p>
        </p:txBody>
      </p:sp>
      <p:sp>
        <p:nvSpPr>
          <p:cNvPr id="46" name="Espace réservé du contenu 7"/>
          <p:cNvSpPr>
            <a:spLocks noGrp="1"/>
          </p:cNvSpPr>
          <p:nvPr>
            <p:ph idx="1"/>
          </p:nvPr>
        </p:nvSpPr>
        <p:spPr>
          <a:xfrm>
            <a:off x="4429360" y="585626"/>
            <a:ext cx="1695283" cy="242367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smtClean="0"/>
              <a:t>Base Front</a:t>
            </a:r>
            <a:endParaRPr lang="fr-FR" sz="1300" b="0" dirty="0" smtClean="0"/>
          </a:p>
        </p:txBody>
      </p:sp>
      <p:cxnSp>
        <p:nvCxnSpPr>
          <p:cNvPr id="47" name="Connecteur droit avec flèche 46"/>
          <p:cNvCxnSpPr>
            <a:stCxn id="21" idx="3"/>
            <a:endCxn id="13" idx="1"/>
          </p:cNvCxnSpPr>
          <p:nvPr/>
        </p:nvCxnSpPr>
        <p:spPr>
          <a:xfrm>
            <a:off x="6806266" y="4298295"/>
            <a:ext cx="1354137" cy="52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Espace réservé du contenu 7"/>
          <p:cNvSpPr>
            <a:spLocks noGrp="1"/>
          </p:cNvSpPr>
          <p:nvPr>
            <p:ph idx="1"/>
          </p:nvPr>
        </p:nvSpPr>
        <p:spPr>
          <a:xfrm>
            <a:off x="6697303" y="3977830"/>
            <a:ext cx="1695283" cy="213188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smtClean="0"/>
              <a:t>Exécuter</a:t>
            </a:r>
            <a:endParaRPr lang="fr-FR" sz="1300" b="0" dirty="0" smtClean="0"/>
          </a:p>
        </p:txBody>
      </p:sp>
      <p:cxnSp>
        <p:nvCxnSpPr>
          <p:cNvPr id="52" name="Connecteur droit avec flèche 51"/>
          <p:cNvCxnSpPr>
            <a:stCxn id="13" idx="3"/>
            <a:endCxn id="18" idx="1"/>
          </p:cNvCxnSpPr>
          <p:nvPr/>
        </p:nvCxnSpPr>
        <p:spPr>
          <a:xfrm flipV="1">
            <a:off x="9596967" y="4298295"/>
            <a:ext cx="1068099" cy="52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Espace réservé du contenu 7"/>
          <p:cNvSpPr>
            <a:spLocks noGrp="1"/>
          </p:cNvSpPr>
          <p:nvPr>
            <p:ph idx="1"/>
          </p:nvPr>
        </p:nvSpPr>
        <p:spPr>
          <a:xfrm>
            <a:off x="9283375" y="3946962"/>
            <a:ext cx="1695283" cy="213188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err="1" smtClean="0"/>
              <a:t>Reporting</a:t>
            </a:r>
            <a:endParaRPr lang="fr-FR" sz="1300" b="0" dirty="0" smtClean="0"/>
          </a:p>
        </p:txBody>
      </p:sp>
    </p:spTree>
    <p:extLst>
      <p:ext uri="{BB962C8B-B14F-4D97-AF65-F5344CB8AC3E}">
        <p14:creationId xmlns:p14="http://schemas.microsoft.com/office/powerpoint/2010/main" val="149476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 8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4" y="4440905"/>
            <a:ext cx="1152128" cy="1152128"/>
          </a:xfrm>
          <a:prstGeom prst="rect">
            <a:avLst/>
          </a:prstGeom>
        </p:spPr>
      </p:pic>
      <p:pic>
        <p:nvPicPr>
          <p:cNvPr id="66" name="Image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346" y="2351185"/>
            <a:ext cx="1152128" cy="1152128"/>
          </a:xfrm>
          <a:prstGeom prst="rect">
            <a:avLst/>
          </a:prstGeom>
        </p:spPr>
      </p:pic>
      <p:pic>
        <p:nvPicPr>
          <p:cNvPr id="50" name="Image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918" y="2348199"/>
            <a:ext cx="1152128" cy="1152128"/>
          </a:xfrm>
          <a:prstGeom prst="rect">
            <a:avLst/>
          </a:prstGeom>
        </p:spPr>
      </p:pic>
      <p:pic>
        <p:nvPicPr>
          <p:cNvPr id="43" name="Imag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849" y="2348199"/>
            <a:ext cx="1152128" cy="115212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6763" y="558013"/>
            <a:ext cx="10658476" cy="422716"/>
          </a:xfrm>
        </p:spPr>
        <p:txBody>
          <a:bodyPr/>
          <a:lstStyle/>
          <a:p>
            <a:r>
              <a:rPr lang="fr-FR" dirty="0" smtClean="0">
                <a:solidFill>
                  <a:schemeClr val="tx2"/>
                </a:solidFill>
              </a:rPr>
              <a:t>PROCESS DE LA COLLECTION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smtClean="0"/>
              <a:t>25 MAI 2016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/>
              <a:t>Propriété de SFR - COMITE MARKETING B2B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21" y="1113717"/>
            <a:ext cx="1399700" cy="39238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487" y="4008138"/>
            <a:ext cx="865534" cy="865534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761" y="1013117"/>
            <a:ext cx="661112" cy="826967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47" y="2349578"/>
            <a:ext cx="1152128" cy="1152128"/>
          </a:xfrm>
          <a:prstGeom prst="rect">
            <a:avLst/>
          </a:prstGeom>
        </p:spPr>
      </p:pic>
      <p:cxnSp>
        <p:nvCxnSpPr>
          <p:cNvPr id="33" name="Connecteur droit avec flèche 32"/>
          <p:cNvCxnSpPr>
            <a:stCxn id="16" idx="0"/>
          </p:cNvCxnSpPr>
          <p:nvPr/>
        </p:nvCxnSpPr>
        <p:spPr>
          <a:xfrm flipH="1" flipV="1">
            <a:off x="6381066" y="3212976"/>
            <a:ext cx="11188" cy="7951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21" idx="3"/>
            <a:endCxn id="43" idx="1"/>
          </p:cNvCxnSpPr>
          <p:nvPr/>
        </p:nvCxnSpPr>
        <p:spPr>
          <a:xfrm flipV="1">
            <a:off x="2249275" y="2924263"/>
            <a:ext cx="2143574" cy="13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Espace réservé du contenu 7"/>
          <p:cNvSpPr>
            <a:spLocks noGrp="1"/>
          </p:cNvSpPr>
          <p:nvPr>
            <p:ph idx="1"/>
          </p:nvPr>
        </p:nvSpPr>
        <p:spPr>
          <a:xfrm>
            <a:off x="5228938" y="3491982"/>
            <a:ext cx="969891" cy="446482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smtClean="0"/>
              <a:t>Injecter </a:t>
            </a:r>
          </a:p>
          <a:p>
            <a:pPr marL="0" lvl="2" indent="0" algn="ctr">
              <a:buNone/>
            </a:pPr>
            <a:r>
              <a:rPr lang="fr-FR" sz="1300" dirty="0" smtClean="0"/>
              <a:t>les valeurs</a:t>
            </a:r>
            <a:endParaRPr lang="fr-FR" sz="1300" b="0" dirty="0" smtClean="0"/>
          </a:p>
        </p:txBody>
      </p:sp>
      <p:sp>
        <p:nvSpPr>
          <p:cNvPr id="40" name="Espace réservé du contenu 7"/>
          <p:cNvSpPr>
            <a:spLocks noGrp="1"/>
          </p:cNvSpPr>
          <p:nvPr>
            <p:ph idx="1"/>
          </p:nvPr>
        </p:nvSpPr>
        <p:spPr>
          <a:xfrm>
            <a:off x="4644520" y="2080607"/>
            <a:ext cx="936104" cy="207296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b="1" i="1" u="sng" dirty="0" smtClean="0"/>
              <a:t>+ Variables</a:t>
            </a:r>
          </a:p>
        </p:txBody>
      </p:sp>
      <p:sp>
        <p:nvSpPr>
          <p:cNvPr id="34" name="Espace réservé du contenu 7"/>
          <p:cNvSpPr>
            <a:spLocks noGrp="1"/>
          </p:cNvSpPr>
          <p:nvPr>
            <p:ph idx="1"/>
          </p:nvPr>
        </p:nvSpPr>
        <p:spPr>
          <a:xfrm>
            <a:off x="910223" y="3477492"/>
            <a:ext cx="1432744" cy="1067463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err="1" smtClean="0"/>
              <a:t>Raw</a:t>
            </a:r>
            <a:r>
              <a:rPr lang="fr-FR" sz="1300" dirty="0" smtClean="0"/>
              <a:t> Collection</a:t>
            </a:r>
          </a:p>
          <a:p>
            <a:pPr lvl="2">
              <a:buFontTx/>
              <a:buChar char="-"/>
            </a:pPr>
            <a:r>
              <a:rPr lang="fr-FR" sz="1300" b="0" dirty="0" smtClean="0"/>
              <a:t>Sans Variables</a:t>
            </a:r>
          </a:p>
          <a:p>
            <a:pPr lvl="2">
              <a:buFontTx/>
              <a:buChar char="-"/>
            </a:pPr>
            <a:r>
              <a:rPr lang="fr-FR" sz="1300" dirty="0" smtClean="0"/>
              <a:t>Sans Valeurs</a:t>
            </a:r>
          </a:p>
          <a:p>
            <a:pPr lvl="2">
              <a:buFontTx/>
              <a:buChar char="-"/>
            </a:pPr>
            <a:r>
              <a:rPr lang="fr-FR" sz="1300" b="0" dirty="0" smtClean="0"/>
              <a:t>Sans Assertions</a:t>
            </a: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638" y="2298572"/>
            <a:ext cx="597339" cy="597339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37" y="2365792"/>
            <a:ext cx="467224" cy="467224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861" y="2283415"/>
            <a:ext cx="538443" cy="538443"/>
          </a:xfrm>
          <a:prstGeom prst="rect">
            <a:avLst/>
          </a:prstGeom>
        </p:spPr>
      </p:pic>
      <p:cxnSp>
        <p:nvCxnSpPr>
          <p:cNvPr id="48" name="Connecteur droit avec flèche 47"/>
          <p:cNvCxnSpPr>
            <a:stCxn id="43" idx="3"/>
            <a:endCxn id="50" idx="1"/>
          </p:cNvCxnSpPr>
          <p:nvPr/>
        </p:nvCxnSpPr>
        <p:spPr>
          <a:xfrm>
            <a:off x="5544977" y="2924263"/>
            <a:ext cx="16739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Espace réservé du contenu 7"/>
          <p:cNvSpPr>
            <a:spLocks noGrp="1"/>
          </p:cNvSpPr>
          <p:nvPr>
            <p:ph idx="1"/>
          </p:nvPr>
        </p:nvSpPr>
        <p:spPr>
          <a:xfrm>
            <a:off x="2782809" y="2235337"/>
            <a:ext cx="1047149" cy="446482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smtClean="0"/>
              <a:t>Configurer les Variables de Collection</a:t>
            </a:r>
            <a:endParaRPr lang="fr-FR" sz="1300" b="0" dirty="0" smtClean="0"/>
          </a:p>
        </p:txBody>
      </p:sp>
      <p:cxnSp>
        <p:nvCxnSpPr>
          <p:cNvPr id="55" name="Connecteur droit avec flèche 54"/>
          <p:cNvCxnSpPr>
            <a:stCxn id="7" idx="2"/>
            <a:endCxn id="21" idx="0"/>
          </p:cNvCxnSpPr>
          <p:nvPr/>
        </p:nvCxnSpPr>
        <p:spPr>
          <a:xfrm>
            <a:off x="1649171" y="1506102"/>
            <a:ext cx="24040" cy="8434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2" name="Image 6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194" y="2127717"/>
            <a:ext cx="705999" cy="705999"/>
          </a:xfrm>
          <a:prstGeom prst="rect">
            <a:avLst/>
          </a:prstGeom>
        </p:spPr>
      </p:pic>
      <p:cxnSp>
        <p:nvCxnSpPr>
          <p:cNvPr id="63" name="Connecteur droit avec flèche 62"/>
          <p:cNvCxnSpPr>
            <a:stCxn id="50" idx="3"/>
            <a:endCxn id="66" idx="1"/>
          </p:cNvCxnSpPr>
          <p:nvPr/>
        </p:nvCxnSpPr>
        <p:spPr>
          <a:xfrm>
            <a:off x="8371046" y="2924263"/>
            <a:ext cx="1199300" cy="29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>
            <a:off x="8998213" y="1903520"/>
            <a:ext cx="0" cy="7782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Espace réservé du contenu 7"/>
          <p:cNvSpPr>
            <a:spLocks noGrp="1"/>
          </p:cNvSpPr>
          <p:nvPr>
            <p:ph idx="1"/>
          </p:nvPr>
        </p:nvSpPr>
        <p:spPr>
          <a:xfrm>
            <a:off x="9503511" y="1245359"/>
            <a:ext cx="1128993" cy="446482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smtClean="0"/>
              <a:t>Injecter </a:t>
            </a:r>
          </a:p>
          <a:p>
            <a:pPr marL="0" lvl="2" indent="0" algn="ctr">
              <a:buNone/>
            </a:pPr>
            <a:r>
              <a:rPr lang="fr-FR" sz="1300" dirty="0" smtClean="0"/>
              <a:t>les Assertions</a:t>
            </a:r>
            <a:endParaRPr lang="fr-FR" sz="1300" b="0" dirty="0" smtClean="0"/>
          </a:p>
        </p:txBody>
      </p:sp>
      <p:cxnSp>
        <p:nvCxnSpPr>
          <p:cNvPr id="78" name="Connecteur droit avec flèche 77"/>
          <p:cNvCxnSpPr>
            <a:stCxn id="66" idx="2"/>
            <a:endCxn id="81" idx="0"/>
          </p:cNvCxnSpPr>
          <p:nvPr/>
        </p:nvCxnSpPr>
        <p:spPr>
          <a:xfrm flipH="1">
            <a:off x="10128448" y="3503313"/>
            <a:ext cx="17962" cy="9375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2" name="Image 8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830" y="4397747"/>
            <a:ext cx="466478" cy="466478"/>
          </a:xfrm>
          <a:prstGeom prst="rect">
            <a:avLst/>
          </a:prstGeom>
        </p:spPr>
      </p:pic>
      <p:sp>
        <p:nvSpPr>
          <p:cNvPr id="95" name="Espace réservé du contenu 7"/>
          <p:cNvSpPr>
            <a:spLocks noGrp="1"/>
          </p:cNvSpPr>
          <p:nvPr>
            <p:ph idx="1"/>
          </p:nvPr>
        </p:nvSpPr>
        <p:spPr>
          <a:xfrm>
            <a:off x="9412076" y="5381905"/>
            <a:ext cx="1432744" cy="280808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err="1" smtClean="0"/>
              <a:t>Ready</a:t>
            </a:r>
            <a:r>
              <a:rPr lang="fr-FR" sz="1300" dirty="0" smtClean="0"/>
              <a:t> Collection</a:t>
            </a:r>
          </a:p>
        </p:txBody>
      </p:sp>
      <p:sp>
        <p:nvSpPr>
          <p:cNvPr id="96" name="Espace réservé du contenu 7"/>
          <p:cNvSpPr>
            <a:spLocks noGrp="1"/>
          </p:cNvSpPr>
          <p:nvPr>
            <p:ph idx="1"/>
          </p:nvPr>
        </p:nvSpPr>
        <p:spPr>
          <a:xfrm>
            <a:off x="7285121" y="1913828"/>
            <a:ext cx="936104" cy="207296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b="1" i="1" u="sng" dirty="0" smtClean="0"/>
              <a:t>+ Valeurs</a:t>
            </a:r>
          </a:p>
        </p:txBody>
      </p:sp>
      <p:sp>
        <p:nvSpPr>
          <p:cNvPr id="97" name="Espace réservé du contenu 7"/>
          <p:cNvSpPr>
            <a:spLocks noGrp="1"/>
          </p:cNvSpPr>
          <p:nvPr>
            <p:ph idx="1"/>
          </p:nvPr>
        </p:nvSpPr>
        <p:spPr>
          <a:xfrm>
            <a:off x="10164452" y="2262143"/>
            <a:ext cx="1130154" cy="216703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b="1" i="1" u="sng" dirty="0" smtClean="0"/>
              <a:t>+ Assertions</a:t>
            </a:r>
          </a:p>
        </p:txBody>
      </p:sp>
    </p:spTree>
    <p:extLst>
      <p:ext uri="{BB962C8B-B14F-4D97-AF65-F5344CB8AC3E}">
        <p14:creationId xmlns:p14="http://schemas.microsoft.com/office/powerpoint/2010/main" val="120588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6763" y="558013"/>
            <a:ext cx="10658476" cy="422716"/>
          </a:xfrm>
        </p:spPr>
        <p:txBody>
          <a:bodyPr/>
          <a:lstStyle/>
          <a:p>
            <a:r>
              <a:rPr lang="fr-FR" dirty="0" smtClean="0">
                <a:solidFill>
                  <a:schemeClr val="tx2"/>
                </a:solidFill>
              </a:rPr>
              <a:t>GÉRER LES TESTS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smtClean="0"/>
              <a:t>25 MAI 2016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/>
              <a:t>Propriété de SFR - COMITE MARKETING B2B</a:t>
            </a:r>
            <a:endParaRPr lang="fr-FR" dirty="0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2540490"/>
            <a:ext cx="661112" cy="826967"/>
          </a:xfrm>
          <a:prstGeom prst="rect">
            <a:avLst/>
          </a:prstGeom>
        </p:spPr>
      </p:pic>
      <p:pic>
        <p:nvPicPr>
          <p:cNvPr id="41" name="Imag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099" y="2325369"/>
            <a:ext cx="1224136" cy="1224136"/>
          </a:xfrm>
          <a:prstGeom prst="rect">
            <a:avLst/>
          </a:prstGeom>
        </p:spPr>
      </p:pic>
      <p:cxnSp>
        <p:nvCxnSpPr>
          <p:cNvPr id="44" name="Connecteur droit avec flèche 43"/>
          <p:cNvCxnSpPr>
            <a:stCxn id="41" idx="3"/>
            <a:endCxn id="17" idx="1"/>
          </p:cNvCxnSpPr>
          <p:nvPr/>
        </p:nvCxnSpPr>
        <p:spPr>
          <a:xfrm>
            <a:off x="2571235" y="2937437"/>
            <a:ext cx="1796573" cy="165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" name="Imag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562" y="2242126"/>
            <a:ext cx="504056" cy="504056"/>
          </a:xfrm>
          <a:prstGeom prst="rect">
            <a:avLst/>
          </a:prstGeom>
        </p:spPr>
      </p:pic>
      <p:grpSp>
        <p:nvGrpSpPr>
          <p:cNvPr id="30" name="Groupe 29"/>
          <p:cNvGrpSpPr/>
          <p:nvPr/>
        </p:nvGrpSpPr>
        <p:grpSpPr>
          <a:xfrm>
            <a:off x="6951825" y="4350947"/>
            <a:ext cx="1016383" cy="1022954"/>
            <a:chOff x="7369404" y="4033895"/>
            <a:chExt cx="1016383" cy="1022954"/>
          </a:xfrm>
        </p:grpSpPr>
        <p:pic>
          <p:nvPicPr>
            <p:cNvPr id="42" name="Image 4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9404" y="4229882"/>
              <a:ext cx="661112" cy="826967"/>
            </a:xfrm>
            <a:prstGeom prst="rect">
              <a:avLst/>
            </a:prstGeom>
          </p:spPr>
        </p:pic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6667" y="4033895"/>
              <a:ext cx="499120" cy="499120"/>
            </a:xfrm>
            <a:prstGeom prst="rect">
              <a:avLst/>
            </a:prstGeom>
          </p:spPr>
        </p:pic>
      </p:grpSp>
      <p:pic>
        <p:nvPicPr>
          <p:cNvPr id="51" name="Image 5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597" y="1244714"/>
            <a:ext cx="865534" cy="865534"/>
          </a:xfrm>
          <a:prstGeom prst="rect">
            <a:avLst/>
          </a:prstGeom>
        </p:spPr>
      </p:pic>
      <p:cxnSp>
        <p:nvCxnSpPr>
          <p:cNvPr id="52" name="Connecteur droit avec flèche 51"/>
          <p:cNvCxnSpPr>
            <a:stCxn id="51" idx="2"/>
            <a:endCxn id="17" idx="0"/>
          </p:cNvCxnSpPr>
          <p:nvPr/>
        </p:nvCxnSpPr>
        <p:spPr>
          <a:xfrm>
            <a:off x="4698364" y="2110248"/>
            <a:ext cx="0" cy="4302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Espace réservé du contenu 7"/>
          <p:cNvSpPr>
            <a:spLocks noGrp="1"/>
          </p:cNvSpPr>
          <p:nvPr>
            <p:ph idx="1"/>
          </p:nvPr>
        </p:nvSpPr>
        <p:spPr>
          <a:xfrm>
            <a:off x="5079173" y="1021473"/>
            <a:ext cx="1365562" cy="446482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smtClean="0"/>
              <a:t>Contient les login de chaque Module</a:t>
            </a:r>
            <a:endParaRPr lang="fr-FR" sz="1300" b="0" dirty="0" smtClean="0"/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544" y="2420888"/>
            <a:ext cx="1119648" cy="1119648"/>
          </a:xfrm>
          <a:prstGeom prst="rect">
            <a:avLst/>
          </a:prstGeom>
        </p:spPr>
      </p:pic>
      <p:sp>
        <p:nvSpPr>
          <p:cNvPr id="64" name="Espace réservé du contenu 7"/>
          <p:cNvSpPr>
            <a:spLocks noGrp="1"/>
          </p:cNvSpPr>
          <p:nvPr>
            <p:ph idx="1"/>
          </p:nvPr>
        </p:nvSpPr>
        <p:spPr>
          <a:xfrm>
            <a:off x="3569903" y="2384976"/>
            <a:ext cx="954961" cy="171146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smtClean="0"/>
              <a:t>Mode User</a:t>
            </a:r>
            <a:endParaRPr lang="fr-FR" sz="1300" b="0" dirty="0" smtClean="0"/>
          </a:p>
        </p:txBody>
      </p:sp>
      <p:sp>
        <p:nvSpPr>
          <p:cNvPr id="65" name="Espace réservé du contenu 7"/>
          <p:cNvSpPr>
            <a:spLocks noGrp="1"/>
          </p:cNvSpPr>
          <p:nvPr>
            <p:ph idx="1"/>
          </p:nvPr>
        </p:nvSpPr>
        <p:spPr>
          <a:xfrm>
            <a:off x="6120845" y="4381158"/>
            <a:ext cx="954961" cy="171146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smtClean="0"/>
              <a:t>Mode Global</a:t>
            </a:r>
            <a:endParaRPr lang="fr-FR" sz="1300" b="0" dirty="0" smtClean="0"/>
          </a:p>
        </p:txBody>
      </p:sp>
      <p:cxnSp>
        <p:nvCxnSpPr>
          <p:cNvPr id="68" name="Connecteur droit avec flèche 67"/>
          <p:cNvCxnSpPr>
            <a:stCxn id="29" idx="2"/>
            <a:endCxn id="42" idx="0"/>
          </p:cNvCxnSpPr>
          <p:nvPr/>
        </p:nvCxnSpPr>
        <p:spPr>
          <a:xfrm>
            <a:off x="7264368" y="3540536"/>
            <a:ext cx="18013" cy="10063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Connecteur droit 46"/>
          <p:cNvCxnSpPr>
            <a:stCxn id="17" idx="3"/>
            <a:endCxn id="29" idx="1"/>
          </p:cNvCxnSpPr>
          <p:nvPr/>
        </p:nvCxnSpPr>
        <p:spPr>
          <a:xfrm>
            <a:off x="5028920" y="2953974"/>
            <a:ext cx="1675624" cy="2673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4" name="Espace réservé du contenu 7"/>
          <p:cNvSpPr>
            <a:spLocks noGrp="1"/>
          </p:cNvSpPr>
          <p:nvPr>
            <p:ph idx="1"/>
          </p:nvPr>
        </p:nvSpPr>
        <p:spPr>
          <a:xfrm>
            <a:off x="6581587" y="2361517"/>
            <a:ext cx="1365562" cy="257416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smtClean="0"/>
              <a:t>GET /</a:t>
            </a:r>
            <a:r>
              <a:rPr lang="fr-FR" sz="1300" dirty="0" err="1" smtClean="0"/>
              <a:t>users</a:t>
            </a:r>
            <a:r>
              <a:rPr lang="fr-FR" sz="1300" dirty="0"/>
              <a:t>/{login}</a:t>
            </a:r>
            <a:endParaRPr lang="fr-FR" sz="1300" b="0" dirty="0" smtClean="0"/>
          </a:p>
        </p:txBody>
      </p:sp>
    </p:spTree>
    <p:extLst>
      <p:ext uri="{BB962C8B-B14F-4D97-AF65-F5344CB8AC3E}">
        <p14:creationId xmlns:p14="http://schemas.microsoft.com/office/powerpoint/2010/main" val="261168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116632"/>
            <a:ext cx="2971800" cy="461962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2344" y="139502"/>
            <a:ext cx="2791215" cy="157184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016" y="139502"/>
            <a:ext cx="2762636" cy="3410426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111" y="811108"/>
            <a:ext cx="2892889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45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1" y="332657"/>
            <a:ext cx="1750184" cy="165618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515" y="332657"/>
            <a:ext cx="2232248" cy="161757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912" y="332657"/>
            <a:ext cx="1872208" cy="161520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545" y="1988841"/>
            <a:ext cx="1417190" cy="136815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351" y="1941078"/>
            <a:ext cx="1292764" cy="143791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6240" y="349252"/>
            <a:ext cx="1592419" cy="158201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3712" y="3960642"/>
            <a:ext cx="1500745" cy="1465571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8642" y="4097011"/>
            <a:ext cx="993579" cy="1329202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72064" y="3981019"/>
            <a:ext cx="2241222" cy="1662621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3352" y="4005064"/>
            <a:ext cx="2396709" cy="1577511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03712" y="3269782"/>
            <a:ext cx="1500745" cy="69086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40970" y="4625521"/>
            <a:ext cx="1868087" cy="698109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80669" y="2432784"/>
            <a:ext cx="1545684" cy="1071901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80669" y="3504685"/>
            <a:ext cx="1483883" cy="112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1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692696"/>
            <a:ext cx="4752528" cy="297283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952" y="692696"/>
            <a:ext cx="4834969" cy="297283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816" y="3775626"/>
            <a:ext cx="4968552" cy="308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548680"/>
            <a:ext cx="3090317" cy="177945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24" y="126281"/>
            <a:ext cx="5616624" cy="262425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688" y="2925017"/>
            <a:ext cx="4824536" cy="281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83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5400" y="213277"/>
            <a:ext cx="10658476" cy="43204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COMPARAISON DES </a:t>
            </a:r>
            <a:r>
              <a:rPr lang="fr-FR" dirty="0">
                <a:solidFill>
                  <a:schemeClr val="tx2"/>
                </a:solidFill>
              </a:rPr>
              <a:t>OUTILS d’AUTOMATISATION DE TEST</a:t>
            </a:r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588857"/>
              </p:ext>
            </p:extLst>
          </p:nvPr>
        </p:nvGraphicFramePr>
        <p:xfrm>
          <a:off x="263998" y="908720"/>
          <a:ext cx="11664651" cy="468052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00684">
                  <a:extLst>
                    <a:ext uri="{9D8B030D-6E8A-4147-A177-3AD203B41FA5}">
                      <a16:colId xmlns:a16="http://schemas.microsoft.com/office/drawing/2014/main" val="2991986167"/>
                    </a:ext>
                  </a:extLst>
                </a:gridCol>
                <a:gridCol w="1528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97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1517">
                  <a:extLst>
                    <a:ext uri="{9D8B030D-6E8A-4147-A177-3AD203B41FA5}">
                      <a16:colId xmlns:a16="http://schemas.microsoft.com/office/drawing/2014/main" val="4150464796"/>
                    </a:ext>
                  </a:extLst>
                </a:gridCol>
                <a:gridCol w="1851517">
                  <a:extLst>
                    <a:ext uri="{9D8B030D-6E8A-4147-A177-3AD203B41FA5}">
                      <a16:colId xmlns:a16="http://schemas.microsoft.com/office/drawing/2014/main" val="308248995"/>
                    </a:ext>
                  </a:extLst>
                </a:gridCol>
                <a:gridCol w="1851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1517">
                  <a:extLst>
                    <a:ext uri="{9D8B030D-6E8A-4147-A177-3AD203B41FA5}">
                      <a16:colId xmlns:a16="http://schemas.microsoft.com/office/drawing/2014/main" val="3584331743"/>
                    </a:ext>
                  </a:extLst>
                </a:gridCol>
              </a:tblGrid>
              <a:tr h="61281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2"/>
                        </a:solidFill>
                      </a:endParaRPr>
                    </a:p>
                  </a:txBody>
                  <a:tcPr marL="54243" marR="54243" marT="27122" marB="271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err="1" smtClean="0">
                          <a:solidFill>
                            <a:schemeClr val="tx2"/>
                          </a:solidFill>
                        </a:rPr>
                        <a:t>Jmeter</a:t>
                      </a:r>
                      <a:endParaRPr lang="fr-FR" sz="1600" b="1" dirty="0">
                        <a:solidFill>
                          <a:schemeClr val="tx2"/>
                        </a:solidFill>
                      </a:endParaRPr>
                    </a:p>
                  </a:txBody>
                  <a:tcPr marL="54243" marR="54243" marT="27122" marB="271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err="1" smtClean="0">
                          <a:solidFill>
                            <a:schemeClr val="tx2"/>
                          </a:solidFill>
                        </a:rPr>
                        <a:t>Rest</a:t>
                      </a:r>
                      <a:r>
                        <a:rPr lang="fr-FR" sz="1600" b="1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fr-FR" sz="1600" b="1" dirty="0" err="1" smtClean="0">
                          <a:solidFill>
                            <a:schemeClr val="tx2"/>
                          </a:solidFill>
                        </a:rPr>
                        <a:t>Assured</a:t>
                      </a:r>
                      <a:endParaRPr lang="fr-FR" sz="1600" b="1" dirty="0">
                        <a:solidFill>
                          <a:schemeClr val="tx2"/>
                        </a:solidFill>
                      </a:endParaRPr>
                    </a:p>
                  </a:txBody>
                  <a:tcPr marL="54243" marR="54243" marT="27122" marB="271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err="1" smtClean="0">
                          <a:solidFill>
                            <a:schemeClr val="tx2"/>
                          </a:solidFill>
                        </a:rPr>
                        <a:t>Katalon</a:t>
                      </a:r>
                      <a:endParaRPr lang="fr-FR" sz="1600" b="1" dirty="0">
                        <a:solidFill>
                          <a:schemeClr val="tx2"/>
                        </a:solidFill>
                      </a:endParaRPr>
                    </a:p>
                  </a:txBody>
                  <a:tcPr marL="54243" marR="54243" marT="27122" marB="271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err="1" smtClean="0">
                          <a:solidFill>
                            <a:schemeClr val="tx2"/>
                          </a:solidFill>
                        </a:rPr>
                        <a:t>Assertible</a:t>
                      </a:r>
                      <a:endParaRPr lang="fr-FR" sz="1600" b="1" dirty="0">
                        <a:solidFill>
                          <a:schemeClr val="tx2"/>
                        </a:solidFill>
                      </a:endParaRPr>
                    </a:p>
                  </a:txBody>
                  <a:tcPr marL="54243" marR="54243" marT="27122" marB="271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err="1" smtClean="0">
                          <a:solidFill>
                            <a:schemeClr val="tx2"/>
                          </a:solidFill>
                        </a:rPr>
                        <a:t>Postman</a:t>
                      </a:r>
                      <a:endParaRPr lang="fr-FR" sz="1600" b="1" dirty="0">
                        <a:solidFill>
                          <a:schemeClr val="tx2"/>
                        </a:solidFill>
                      </a:endParaRPr>
                    </a:p>
                  </a:txBody>
                  <a:tcPr marL="54243" marR="54243" marT="27122" marB="271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>
                          <a:solidFill>
                            <a:schemeClr val="tx2"/>
                          </a:solidFill>
                        </a:rPr>
                        <a:t>Soap UI</a:t>
                      </a:r>
                      <a:endParaRPr lang="fr-FR" sz="1600" b="1" dirty="0">
                        <a:solidFill>
                          <a:schemeClr val="tx2"/>
                        </a:solidFill>
                      </a:endParaRPr>
                    </a:p>
                  </a:txBody>
                  <a:tcPr marL="54243" marR="54243" marT="27122" marB="2712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1630"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b="1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SFR"/>
                        </a:rPr>
                        <a:t>Services </a:t>
                      </a:r>
                      <a:endParaRPr lang="fr-FR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kern="1200" dirty="0" err="1" smtClean="0">
                          <a:solidFill>
                            <a:srgbClr val="1A171B"/>
                          </a:solidFill>
                          <a:effectLst/>
                          <a:latin typeface="SFR"/>
                        </a:rPr>
                        <a:t>Rest</a:t>
                      </a: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SFR"/>
                        </a:rPr>
                        <a:t> + SOAP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kern="1200" dirty="0" err="1" smtClean="0">
                          <a:solidFill>
                            <a:srgbClr val="1A171B"/>
                          </a:solidFill>
                          <a:effectLst/>
                          <a:latin typeface="+mn-lt"/>
                        </a:rPr>
                        <a:t>Rest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Web</a:t>
                      </a:r>
                      <a:r>
                        <a:rPr lang="fr-FR" sz="1400" b="0" i="0" u="none" strike="noStrike" baseline="0" dirty="0" smtClean="0">
                          <a:effectLst/>
                          <a:latin typeface="Arial" panose="020B0604020202020204" pitchFamily="34" charset="0"/>
                        </a:rPr>
                        <a:t> + Mobile + </a:t>
                      </a:r>
                      <a:r>
                        <a:rPr lang="fr-FR" sz="1400" b="0" i="0" u="none" strike="noStrike" baseline="0" dirty="0" err="1" smtClean="0">
                          <a:effectLst/>
                          <a:latin typeface="Arial" panose="020B0604020202020204" pitchFamily="34" charset="0"/>
                        </a:rPr>
                        <a:t>Rest</a:t>
                      </a:r>
                      <a:r>
                        <a:rPr lang="fr-FR" sz="1400" b="0" i="0" u="none" strike="noStrike" baseline="0" dirty="0" smtClean="0">
                          <a:effectLst/>
                          <a:latin typeface="Arial" panose="020B0604020202020204" pitchFamily="34" charset="0"/>
                        </a:rPr>
                        <a:t> + SOAP</a:t>
                      </a:r>
                      <a:endParaRPr lang="fr-FR" sz="1400" b="0" i="0" u="none" strike="noStrike" dirty="0" smtClean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u="none" strike="noStrike" dirty="0" err="1" smtClean="0">
                          <a:effectLst/>
                          <a:latin typeface="Arial" panose="020B0604020202020204" pitchFamily="34" charset="0"/>
                        </a:rPr>
                        <a:t>Rest</a:t>
                      </a:r>
                      <a:endParaRPr lang="fr-FR" sz="1400" b="0" i="0" u="none" strike="noStrike" dirty="0" smtClean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u="none" strike="noStrike" dirty="0" err="1" smtClean="0">
                          <a:effectLst/>
                          <a:latin typeface="Arial" panose="020B0604020202020204" pitchFamily="34" charset="0"/>
                        </a:rPr>
                        <a:t>Rest</a:t>
                      </a:r>
                      <a:r>
                        <a:rPr lang="fr-FR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 + SOAP</a:t>
                      </a: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u="none" strike="noStrike" dirty="0" err="1" smtClean="0">
                          <a:effectLst/>
                          <a:latin typeface="Arial" panose="020B0604020202020204" pitchFamily="34" charset="0"/>
                        </a:rPr>
                        <a:t>Rest</a:t>
                      </a:r>
                      <a:r>
                        <a:rPr lang="fr-FR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 + SOAP</a:t>
                      </a:r>
                    </a:p>
                  </a:txBody>
                  <a:tcPr marL="54229" marR="54229" marT="27178" marB="27178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1909"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b="1" i="0" u="none" strike="noStrike" dirty="0" smtClean="0">
                          <a:effectLst/>
                          <a:latin typeface="Arial" panose="020B0604020202020204" pitchFamily="34" charset="0"/>
                        </a:rPr>
                        <a:t>Spécialité</a:t>
                      </a:r>
                      <a:endParaRPr lang="fr-FR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Test de Performance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u="none" strike="noStrike" dirty="0" err="1" smtClean="0">
                          <a:effectLst/>
                          <a:latin typeface="Arial" panose="020B0604020202020204" pitchFamily="34" charset="0"/>
                        </a:rPr>
                        <a:t>Rest</a:t>
                      </a:r>
                      <a:r>
                        <a:rPr lang="fr-FR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 en JAVA</a:t>
                      </a: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Polyvalent ( mais plus interface graphique)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dirty="0" err="1" smtClean="0">
                          <a:effectLst/>
                          <a:latin typeface="Arial" panose="020B0604020202020204" pitchFamily="34" charset="0"/>
                        </a:rPr>
                        <a:t>Rest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u="none" strike="noStrike" dirty="0" err="1" smtClean="0">
                          <a:effectLst/>
                          <a:latin typeface="Arial" panose="020B0604020202020204" pitchFamily="34" charset="0"/>
                        </a:rPr>
                        <a:t>Rest</a:t>
                      </a:r>
                      <a:r>
                        <a:rPr lang="fr-FR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 + SOAP</a:t>
                      </a:r>
                      <a:r>
                        <a:rPr lang="fr-FR" sz="1400" b="0" i="0" u="none" strike="noStrike" baseline="0" dirty="0" smtClean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u="none" strike="noStrike" dirty="0" err="1" smtClean="0">
                          <a:effectLst/>
                          <a:latin typeface="Arial" panose="020B0604020202020204" pitchFamily="34" charset="0"/>
                        </a:rPr>
                        <a:t>Rest</a:t>
                      </a:r>
                      <a:r>
                        <a:rPr lang="fr-FR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 + SOAP</a:t>
                      </a:r>
                    </a:p>
                  </a:txBody>
                  <a:tcPr marL="54229" marR="54229" marT="27178" marB="27178" anchor="ctr"/>
                </a:tc>
                <a:extLst>
                  <a:ext uri="{0D108BD9-81ED-4DB2-BD59-A6C34878D82A}">
                    <a16:rowId xmlns:a16="http://schemas.microsoft.com/office/drawing/2014/main" val="2996840876"/>
                  </a:ext>
                </a:extLst>
              </a:tr>
              <a:tr h="831909"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b="1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SFR"/>
                        </a:rPr>
                        <a:t>Facilité d’utilisation</a:t>
                      </a:r>
                      <a:endParaRPr lang="fr-FR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SFR"/>
                        </a:rPr>
                        <a:t>Avancé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+mn-lt"/>
                        </a:rPr>
                        <a:t>Avancé</a:t>
                      </a:r>
                      <a:endParaRPr lang="fr-FR" sz="1400" b="0" i="0" u="none" strike="noStrike" dirty="0" smtClean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Facile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Moyen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SFR"/>
                        </a:rPr>
                        <a:t>Facile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Moyen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00806">
                <a:tc>
                  <a:txBody>
                    <a:bodyPr/>
                    <a:lstStyle/>
                    <a:p>
                      <a:pPr algn="l"/>
                      <a:r>
                        <a:rPr lang="fr-FR" sz="16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Intégration CI/CD</a:t>
                      </a:r>
                      <a:r>
                        <a:rPr lang="fr-FR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fr-FR" sz="1600" b="1" dirty="0">
                        <a:effectLst/>
                      </a:endParaRPr>
                    </a:p>
                  </a:txBody>
                  <a:tcPr marL="54243" marR="54243" marT="27122" marB="2712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b="0" dirty="0" smtClean="0">
                          <a:effectLst/>
                        </a:rPr>
                        <a:t>CLI</a:t>
                      </a:r>
                      <a:r>
                        <a:rPr lang="fr-FR" sz="1400" b="0" baseline="0" dirty="0" smtClean="0">
                          <a:effectLst/>
                        </a:rPr>
                        <a:t> + </a:t>
                      </a:r>
                      <a:r>
                        <a:rPr lang="fr-FR" sz="1400" b="0" baseline="0" dirty="0" err="1" smtClean="0">
                          <a:effectLst/>
                        </a:rPr>
                        <a:t>Maven</a:t>
                      </a:r>
                      <a:r>
                        <a:rPr lang="fr-FR" sz="1400" b="0" baseline="0" dirty="0" smtClean="0">
                          <a:effectLst/>
                        </a:rPr>
                        <a:t> + plugins Jenkins</a:t>
                      </a:r>
                      <a:endParaRPr lang="fr-FR" sz="1400" b="0" dirty="0">
                        <a:effectLst/>
                      </a:endParaRPr>
                    </a:p>
                  </a:txBody>
                  <a:tcPr marL="54243" marR="54243" marT="27122" marB="2712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b="0" dirty="0" err="1" smtClean="0">
                          <a:effectLst/>
                        </a:rPr>
                        <a:t>Maven</a:t>
                      </a:r>
                      <a:endParaRPr lang="fr-FR" sz="1400" b="0" dirty="0">
                        <a:effectLst/>
                      </a:endParaRPr>
                    </a:p>
                  </a:txBody>
                  <a:tcPr marL="54243" marR="54243" marT="27122" marB="27122" anchor="ctr"/>
                </a:tc>
                <a:tc>
                  <a:txBody>
                    <a:bodyPr/>
                    <a:lstStyle/>
                    <a:p>
                      <a:r>
                        <a:rPr lang="fr-FR" sz="1400" b="0" dirty="0" smtClean="0"/>
                        <a:t>CLI</a:t>
                      </a:r>
                      <a:endParaRPr lang="fr-FR" sz="1400" b="0" dirty="0"/>
                    </a:p>
                  </a:txBody>
                  <a:tcPr marL="54243" marR="54243" marT="27122" marB="27122" anchor="ctr"/>
                </a:tc>
                <a:tc>
                  <a:txBody>
                    <a:bodyPr/>
                    <a:lstStyle/>
                    <a:p>
                      <a:r>
                        <a:rPr lang="fr-FR" sz="1400" b="0" dirty="0" smtClean="0"/>
                        <a:t>API d’</a:t>
                      </a:r>
                      <a:r>
                        <a:rPr lang="fr-FR" sz="1400" b="0" dirty="0" err="1" smtClean="0"/>
                        <a:t>Integration</a:t>
                      </a:r>
                      <a:endParaRPr lang="fr-FR" sz="1400" b="0" dirty="0"/>
                    </a:p>
                  </a:txBody>
                  <a:tcPr marL="54243" marR="54243" marT="27122" marB="27122" anchor="ctr"/>
                </a:tc>
                <a:tc>
                  <a:txBody>
                    <a:bodyPr/>
                    <a:lstStyle/>
                    <a:p>
                      <a:r>
                        <a:rPr lang="en-GB" sz="1400" b="0" dirty="0" smtClean="0"/>
                        <a:t>CLI</a:t>
                      </a:r>
                      <a:endParaRPr lang="fr-FR" sz="1400" b="0" dirty="0"/>
                    </a:p>
                  </a:txBody>
                  <a:tcPr marL="54243" marR="54243" marT="27122" marB="27122" anchor="ctr"/>
                </a:tc>
                <a:tc>
                  <a:txBody>
                    <a:bodyPr/>
                    <a:lstStyle/>
                    <a:p>
                      <a:r>
                        <a:rPr lang="fr-FR" sz="1400" b="0" dirty="0" smtClean="0"/>
                        <a:t>CLI</a:t>
                      </a:r>
                      <a:endParaRPr lang="fr-FR" sz="1400" b="0" dirty="0"/>
                    </a:p>
                  </a:txBody>
                  <a:tcPr marL="54243" marR="54243" marT="27122" marB="27122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81449"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b="1" i="0" u="none" strike="noStrike" dirty="0" smtClean="0">
                          <a:effectLst/>
                          <a:latin typeface="Arial" panose="020B0604020202020204" pitchFamily="34" charset="0"/>
                        </a:rPr>
                        <a:t>Tarification </a:t>
                      </a: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SFR"/>
                        </a:rPr>
                        <a:t>Open Source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SFR"/>
                        </a:rPr>
                        <a:t>Gratuit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Gratuit + Payant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Gratuit + Payant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 dirty="0" err="1" smtClean="0">
                          <a:effectLst/>
                          <a:latin typeface="Arial" panose="020B0604020202020204" pitchFamily="34" charset="0"/>
                        </a:rPr>
                        <a:t>Gratuit</a:t>
                      </a:r>
                      <a:r>
                        <a:rPr lang="en-GB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en-GB" sz="1400" b="0" i="0" u="none" strike="noStrike" dirty="0" err="1" smtClean="0">
                          <a:effectLst/>
                          <a:latin typeface="Arial" panose="020B0604020202020204" pitchFamily="34" charset="0"/>
                        </a:rPr>
                        <a:t>Payant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Open Source + Payant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593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5400" y="213277"/>
            <a:ext cx="10658476" cy="43204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COMPARAISON DES OUTILS d’AUTOMATISATION DE TEST</a:t>
            </a:r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836712"/>
            <a:ext cx="9503744" cy="511256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345848" y="4591928"/>
            <a:ext cx="267742" cy="244696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328" y="836711"/>
            <a:ext cx="1654872" cy="21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2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0748" y="404664"/>
            <a:ext cx="10658476" cy="388889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SOLUTION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737873" y="1077874"/>
            <a:ext cx="10639112" cy="1037702"/>
          </a:xfrm>
        </p:spPr>
        <p:txBody>
          <a:bodyPr/>
          <a:lstStyle/>
          <a:p>
            <a:pPr lvl="2"/>
            <a:r>
              <a:rPr lang="en-GB" sz="1600" dirty="0" smtClean="0"/>
              <a:t>On commence par </a:t>
            </a:r>
            <a:r>
              <a:rPr lang="fr-FR" sz="1600" dirty="0" smtClean="0"/>
              <a:t>générer</a:t>
            </a:r>
            <a:r>
              <a:rPr lang="en-GB" sz="1600" dirty="0" smtClean="0"/>
              <a:t> les </a:t>
            </a:r>
            <a:r>
              <a:rPr lang="fr-FR" sz="1600" dirty="0" smtClean="0"/>
              <a:t>collections </a:t>
            </a:r>
            <a:r>
              <a:rPr lang="fr-FR" sz="1600" dirty="0" err="1" smtClean="0"/>
              <a:t>postman</a:t>
            </a:r>
            <a:r>
              <a:rPr lang="fr-FR" sz="1600" dirty="0" smtClean="0"/>
              <a:t> (url + </a:t>
            </a:r>
            <a:r>
              <a:rPr lang="fr-FR" sz="1600" dirty="0" err="1" smtClean="0"/>
              <a:t>params</a:t>
            </a:r>
            <a:r>
              <a:rPr lang="fr-FR" sz="1600" dirty="0" smtClean="0"/>
              <a:t> + headers + </a:t>
            </a:r>
            <a:r>
              <a:rPr lang="fr-FR" sz="1600" dirty="0" err="1" smtClean="0"/>
              <a:t>authentication</a:t>
            </a:r>
            <a:r>
              <a:rPr lang="fr-FR" sz="1600" dirty="0" smtClean="0"/>
              <a:t>) depuis la documentation </a:t>
            </a:r>
            <a:r>
              <a:rPr lang="fr-FR" sz="1600" dirty="0" err="1" smtClean="0"/>
              <a:t>Swagger</a:t>
            </a:r>
            <a:r>
              <a:rPr lang="fr-FR" sz="1600" dirty="0" smtClean="0"/>
              <a:t>, puis on injecte les valeurs avec </a:t>
            </a:r>
            <a:r>
              <a:rPr lang="fr-FR" sz="1600" dirty="0" err="1" smtClean="0"/>
              <a:t>newman</a:t>
            </a:r>
            <a:r>
              <a:rPr lang="fr-FR" sz="1600" dirty="0" smtClean="0"/>
              <a:t> (cli pour exécuter script </a:t>
            </a:r>
            <a:r>
              <a:rPr lang="fr-FR" sz="1600" dirty="0" err="1" smtClean="0"/>
              <a:t>postman</a:t>
            </a:r>
            <a:r>
              <a:rPr lang="fr-FR" sz="1600" dirty="0" smtClean="0"/>
              <a:t>), pour enfin faire la comparaison avec les itérations suivantes. Puis intégrer avec la pipeline CI/CD et ajouter la génération des rapports.</a:t>
            </a:r>
            <a:endParaRPr lang="en-GB" sz="1600" b="0" dirty="0" smtClean="0"/>
          </a:p>
        </p:txBody>
      </p:sp>
      <p:grpSp>
        <p:nvGrpSpPr>
          <p:cNvPr id="30" name="Groupe 29"/>
          <p:cNvGrpSpPr/>
          <p:nvPr/>
        </p:nvGrpSpPr>
        <p:grpSpPr>
          <a:xfrm>
            <a:off x="1055440" y="2204864"/>
            <a:ext cx="9845969" cy="2612423"/>
            <a:chOff x="407368" y="2775479"/>
            <a:chExt cx="9845969" cy="2612423"/>
          </a:xfrm>
        </p:grpSpPr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4312" y="3721010"/>
              <a:ext cx="1349025" cy="1349025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8859" y="2775479"/>
              <a:ext cx="1342582" cy="1342582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3379" y="3240127"/>
              <a:ext cx="1919224" cy="836945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5229" y="4118061"/>
              <a:ext cx="1269841" cy="1269841"/>
            </a:xfrm>
            <a:prstGeom prst="rect">
              <a:avLst/>
            </a:prstGeom>
          </p:spPr>
        </p:pic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368" y="4077072"/>
              <a:ext cx="2274653" cy="636903"/>
            </a:xfrm>
            <a:prstGeom prst="rect">
              <a:avLst/>
            </a:prstGeom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125" y="4005064"/>
              <a:ext cx="1108969" cy="1108969"/>
            </a:xfrm>
            <a:prstGeom prst="rect">
              <a:avLst/>
            </a:prstGeom>
          </p:spPr>
        </p:pic>
        <p:cxnSp>
          <p:nvCxnSpPr>
            <p:cNvPr id="19" name="Connecteur droit avec flèche 18"/>
            <p:cNvCxnSpPr>
              <a:stCxn id="15" idx="3"/>
            </p:cNvCxnSpPr>
            <p:nvPr/>
          </p:nvCxnSpPr>
          <p:spPr>
            <a:xfrm flipV="1">
              <a:off x="2682021" y="4395523"/>
              <a:ext cx="97123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/>
            <p:cNvCxnSpPr/>
            <p:nvPr/>
          </p:nvCxnSpPr>
          <p:spPr>
            <a:xfrm>
              <a:off x="5807968" y="4395523"/>
              <a:ext cx="737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/>
            <p:cNvCxnSpPr>
              <a:endCxn id="10" idx="1"/>
            </p:cNvCxnSpPr>
            <p:nvPr/>
          </p:nvCxnSpPr>
          <p:spPr>
            <a:xfrm>
              <a:off x="8040216" y="4395522"/>
              <a:ext cx="86409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Espace réservé du contenu 7"/>
          <p:cNvSpPr>
            <a:spLocks noGrp="1"/>
          </p:cNvSpPr>
          <p:nvPr>
            <p:ph idx="1"/>
          </p:nvPr>
        </p:nvSpPr>
        <p:spPr>
          <a:xfrm>
            <a:off x="3052913" y="4859728"/>
            <a:ext cx="1695283" cy="729511"/>
          </a:xfrm>
        </p:spPr>
        <p:txBody>
          <a:bodyPr/>
          <a:lstStyle/>
          <a:p>
            <a:pPr marL="0" lvl="2" indent="0" algn="ctr">
              <a:buNone/>
            </a:pPr>
            <a:r>
              <a:rPr lang="en-GB" sz="1300" b="0" dirty="0" err="1" smtClean="0"/>
              <a:t>Génération</a:t>
            </a:r>
            <a:r>
              <a:rPr lang="en-GB" sz="1300" b="0" dirty="0" smtClean="0"/>
              <a:t> des collection</a:t>
            </a:r>
          </a:p>
          <a:p>
            <a:pPr marL="0" lvl="2" indent="0" algn="ctr">
              <a:buNone/>
            </a:pPr>
            <a:r>
              <a:rPr lang="en-GB" sz="1300" dirty="0" err="1" smtClean="0"/>
              <a:t>OpenApi</a:t>
            </a:r>
            <a:r>
              <a:rPr lang="en-GB" sz="1300" dirty="0" smtClean="0"/>
              <a:t>-to-Postman</a:t>
            </a:r>
            <a:endParaRPr lang="en-GB" sz="1300" b="0" dirty="0" smtClean="0"/>
          </a:p>
        </p:txBody>
      </p:sp>
      <p:sp>
        <p:nvSpPr>
          <p:cNvPr id="34" name="Espace réservé du contenu 7"/>
          <p:cNvSpPr>
            <a:spLocks noGrp="1"/>
          </p:cNvSpPr>
          <p:nvPr>
            <p:ph idx="1"/>
          </p:nvPr>
        </p:nvSpPr>
        <p:spPr>
          <a:xfrm>
            <a:off x="7065427" y="4782030"/>
            <a:ext cx="1525588" cy="509687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smtClean="0"/>
              <a:t>E</a:t>
            </a:r>
            <a:r>
              <a:rPr lang="fr-FR" sz="1300" b="0" dirty="0" smtClean="0"/>
              <a:t>xécution </a:t>
            </a:r>
          </a:p>
          <a:p>
            <a:pPr marL="0" lvl="2" indent="0" algn="ctr">
              <a:buNone/>
            </a:pPr>
            <a:r>
              <a:rPr lang="fr-FR" sz="1300" b="0" dirty="0" smtClean="0"/>
              <a:t>(</a:t>
            </a:r>
            <a:r>
              <a:rPr lang="fr-FR" sz="1300" b="0" dirty="0" err="1" smtClean="0"/>
              <a:t>schedule</a:t>
            </a:r>
            <a:r>
              <a:rPr lang="fr-FR" sz="1300" b="0" dirty="0" smtClean="0"/>
              <a:t> ou autre)</a:t>
            </a:r>
          </a:p>
        </p:txBody>
      </p:sp>
      <p:sp>
        <p:nvSpPr>
          <p:cNvPr id="35" name="Espace réservé du contenu 7"/>
          <p:cNvSpPr>
            <a:spLocks noGrp="1"/>
          </p:cNvSpPr>
          <p:nvPr>
            <p:ph idx="1"/>
          </p:nvPr>
        </p:nvSpPr>
        <p:spPr>
          <a:xfrm>
            <a:off x="9375821" y="4761412"/>
            <a:ext cx="1525588" cy="431988"/>
          </a:xfrm>
        </p:spPr>
        <p:txBody>
          <a:bodyPr/>
          <a:lstStyle/>
          <a:p>
            <a:pPr marL="0" lvl="2" indent="0" algn="ctr">
              <a:buNone/>
            </a:pPr>
            <a:r>
              <a:rPr lang="en-GB" sz="1300" b="0" dirty="0" err="1" smtClean="0"/>
              <a:t>Génération</a:t>
            </a:r>
            <a:r>
              <a:rPr lang="en-GB" sz="1300" b="0" dirty="0" smtClean="0"/>
              <a:t> des rapports</a:t>
            </a:r>
          </a:p>
        </p:txBody>
      </p:sp>
      <p:sp>
        <p:nvSpPr>
          <p:cNvPr id="36" name="Espace réservé du contenu 7"/>
          <p:cNvSpPr>
            <a:spLocks noGrp="1"/>
          </p:cNvSpPr>
          <p:nvPr>
            <p:ph idx="1"/>
          </p:nvPr>
        </p:nvSpPr>
        <p:spPr>
          <a:xfrm>
            <a:off x="8256240" y="2136135"/>
            <a:ext cx="1412867" cy="380988"/>
          </a:xfrm>
        </p:spPr>
        <p:txBody>
          <a:bodyPr/>
          <a:lstStyle/>
          <a:p>
            <a:pPr marL="0" lvl="2" indent="0" algn="ctr">
              <a:buNone/>
            </a:pPr>
            <a:r>
              <a:rPr lang="en-GB" sz="1300" b="0" dirty="0" smtClean="0"/>
              <a:t>Injection des </a:t>
            </a:r>
            <a:r>
              <a:rPr lang="en-GB" sz="1300" b="0" dirty="0" err="1" smtClean="0"/>
              <a:t>valeurs</a:t>
            </a:r>
            <a:endParaRPr lang="en-GB" sz="1300" b="0" dirty="0" smtClean="0"/>
          </a:p>
        </p:txBody>
      </p:sp>
    </p:spTree>
    <p:extLst>
      <p:ext uri="{BB962C8B-B14F-4D97-AF65-F5344CB8AC3E}">
        <p14:creationId xmlns:p14="http://schemas.microsoft.com/office/powerpoint/2010/main" val="179421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40" y="0"/>
            <a:ext cx="5832648" cy="615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3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0748" y="404664"/>
            <a:ext cx="10658476" cy="388889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Génération des test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737873" y="1077874"/>
            <a:ext cx="10639112" cy="864096"/>
          </a:xfrm>
        </p:spPr>
        <p:txBody>
          <a:bodyPr/>
          <a:lstStyle/>
          <a:p>
            <a:pPr lvl="2"/>
            <a:r>
              <a:rPr lang="en-GB" sz="1600" dirty="0" smtClean="0"/>
              <a:t>Pour </a:t>
            </a:r>
            <a:r>
              <a:rPr lang="en-GB" sz="1600" dirty="0" err="1" smtClean="0"/>
              <a:t>cela</a:t>
            </a:r>
            <a:r>
              <a:rPr lang="en-GB" sz="1600" dirty="0" smtClean="0"/>
              <a:t> on </a:t>
            </a:r>
            <a:r>
              <a:rPr lang="en-GB" sz="1600" dirty="0" err="1" smtClean="0"/>
              <a:t>va</a:t>
            </a:r>
            <a:r>
              <a:rPr lang="en-GB" sz="1600" dirty="0" smtClean="0"/>
              <a:t> utiliser les </a:t>
            </a:r>
            <a:r>
              <a:rPr lang="en-GB" sz="1600" dirty="0" err="1" smtClean="0"/>
              <a:t>fichiers</a:t>
            </a:r>
            <a:r>
              <a:rPr lang="en-GB" sz="1600" dirty="0" smtClean="0"/>
              <a:t> swagger de </a:t>
            </a:r>
            <a:r>
              <a:rPr lang="en-GB" sz="1600" dirty="0" err="1" smtClean="0"/>
              <a:t>chaque</a:t>
            </a:r>
            <a:r>
              <a:rPr lang="en-GB" sz="1600" dirty="0" smtClean="0"/>
              <a:t> service et </a:t>
            </a:r>
            <a:r>
              <a:rPr lang="en-GB" sz="1600" dirty="0" err="1" smtClean="0"/>
              <a:t>générer</a:t>
            </a:r>
            <a:r>
              <a:rPr lang="en-GB" sz="1600" dirty="0" smtClean="0"/>
              <a:t> </a:t>
            </a:r>
            <a:r>
              <a:rPr lang="en-GB" sz="1600" dirty="0" err="1" smtClean="0"/>
              <a:t>depuis</a:t>
            </a:r>
            <a:r>
              <a:rPr lang="en-GB" sz="1600" dirty="0" smtClean="0"/>
              <a:t> les collections </a:t>
            </a:r>
            <a:r>
              <a:rPr lang="en-GB" sz="1600" dirty="0" err="1" smtClean="0"/>
              <a:t>ou</a:t>
            </a:r>
            <a:r>
              <a:rPr lang="en-GB" sz="1600" dirty="0" smtClean="0"/>
              <a:t> </a:t>
            </a:r>
            <a:r>
              <a:rPr lang="en-GB" sz="1600" dirty="0" err="1" smtClean="0"/>
              <a:t>bien</a:t>
            </a:r>
            <a:r>
              <a:rPr lang="en-GB" sz="1600" dirty="0" smtClean="0"/>
              <a:t> </a:t>
            </a:r>
            <a:r>
              <a:rPr lang="en-GB" sz="1600" dirty="0" err="1" smtClean="0"/>
              <a:t>tous</a:t>
            </a:r>
            <a:r>
              <a:rPr lang="en-GB" sz="1600" dirty="0" smtClean="0"/>
              <a:t> </a:t>
            </a:r>
            <a:r>
              <a:rPr lang="en-GB" sz="1600" dirty="0" err="1" smtClean="0"/>
              <a:t>simplement</a:t>
            </a:r>
            <a:r>
              <a:rPr lang="en-GB" sz="1600" dirty="0" smtClean="0"/>
              <a:t> </a:t>
            </a:r>
            <a:r>
              <a:rPr lang="en-GB" sz="1600" dirty="0" err="1" smtClean="0"/>
              <a:t>prendre</a:t>
            </a:r>
            <a:r>
              <a:rPr lang="en-GB" sz="1600" dirty="0" smtClean="0"/>
              <a:t> les endpoints.</a:t>
            </a:r>
            <a:endParaRPr lang="en-GB" sz="1600" b="0" dirty="0" smtClean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29" y="2778915"/>
            <a:ext cx="2274653" cy="636903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819" y="1802327"/>
            <a:ext cx="1108969" cy="1108969"/>
          </a:xfrm>
          <a:prstGeom prst="rect">
            <a:avLst/>
          </a:prstGeom>
        </p:spPr>
      </p:pic>
      <p:cxnSp>
        <p:nvCxnSpPr>
          <p:cNvPr id="19" name="Connecteur droit avec flèche 18"/>
          <p:cNvCxnSpPr>
            <a:stCxn id="15" idx="3"/>
          </p:cNvCxnSpPr>
          <p:nvPr/>
        </p:nvCxnSpPr>
        <p:spPr>
          <a:xfrm flipV="1">
            <a:off x="5454682" y="2630629"/>
            <a:ext cx="1073366" cy="4667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Espace réservé du contenu 7"/>
          <p:cNvSpPr>
            <a:spLocks noGrp="1"/>
          </p:cNvSpPr>
          <p:nvPr>
            <p:ph idx="1"/>
          </p:nvPr>
        </p:nvSpPr>
        <p:spPr>
          <a:xfrm>
            <a:off x="5177502" y="2228749"/>
            <a:ext cx="1695283" cy="260627"/>
          </a:xfrm>
        </p:spPr>
        <p:txBody>
          <a:bodyPr/>
          <a:lstStyle/>
          <a:p>
            <a:pPr marL="0" lvl="2" indent="0" algn="ctr">
              <a:buNone/>
            </a:pPr>
            <a:r>
              <a:rPr lang="en-GB" sz="1300" b="0" dirty="0" smtClean="0"/>
              <a:t>Openapi2Postmanv2</a:t>
            </a:r>
          </a:p>
        </p:txBody>
      </p:sp>
      <p:cxnSp>
        <p:nvCxnSpPr>
          <p:cNvPr id="22" name="Connecteur droit avec flèche 21"/>
          <p:cNvCxnSpPr>
            <a:stCxn id="15" idx="3"/>
          </p:cNvCxnSpPr>
          <p:nvPr/>
        </p:nvCxnSpPr>
        <p:spPr>
          <a:xfrm>
            <a:off x="5454682" y="3097367"/>
            <a:ext cx="1073366" cy="4667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Espace réservé du contenu 7"/>
          <p:cNvSpPr>
            <a:spLocks noGrp="1"/>
          </p:cNvSpPr>
          <p:nvPr>
            <p:ph idx="1"/>
          </p:nvPr>
        </p:nvSpPr>
        <p:spPr>
          <a:xfrm>
            <a:off x="6672064" y="3415818"/>
            <a:ext cx="1695283" cy="661254"/>
          </a:xfrm>
        </p:spPr>
        <p:txBody>
          <a:bodyPr/>
          <a:lstStyle/>
          <a:p>
            <a:pPr marL="0" lvl="2" indent="0" algn="ctr">
              <a:buNone/>
            </a:pPr>
            <a:r>
              <a:rPr lang="en-GB" sz="1300" b="0" dirty="0" smtClean="0"/>
              <a:t>Utiliser </a:t>
            </a:r>
            <a:r>
              <a:rPr lang="en-GB" sz="1300" b="0" dirty="0" err="1" smtClean="0"/>
              <a:t>juste</a:t>
            </a:r>
            <a:r>
              <a:rPr lang="en-GB" sz="1300" b="0" dirty="0" smtClean="0"/>
              <a:t> les endpoints et les </a:t>
            </a:r>
            <a:r>
              <a:rPr lang="en-GB" sz="1300" b="0" dirty="0" err="1" smtClean="0"/>
              <a:t>appeler</a:t>
            </a:r>
            <a:r>
              <a:rPr lang="en-GB" sz="1300" b="0" dirty="0" smtClean="0"/>
              <a:t> </a:t>
            </a:r>
            <a:r>
              <a:rPr lang="en-GB" sz="1300" b="0" dirty="0" err="1" smtClean="0"/>
              <a:t>normalement</a:t>
            </a:r>
            <a:endParaRPr lang="en-GB" sz="1300" b="0" dirty="0" smtClean="0"/>
          </a:p>
        </p:txBody>
      </p:sp>
      <p:sp>
        <p:nvSpPr>
          <p:cNvPr id="26" name="Espace réservé du contenu 7"/>
          <p:cNvSpPr>
            <a:spLocks noGrp="1"/>
          </p:cNvSpPr>
          <p:nvPr>
            <p:ph idx="1"/>
          </p:nvPr>
        </p:nvSpPr>
        <p:spPr>
          <a:xfrm>
            <a:off x="6661326" y="2733270"/>
            <a:ext cx="1695283" cy="260627"/>
          </a:xfrm>
        </p:spPr>
        <p:txBody>
          <a:bodyPr/>
          <a:lstStyle/>
          <a:p>
            <a:pPr marL="0" lvl="2" indent="0" algn="ctr">
              <a:buNone/>
            </a:pPr>
            <a:r>
              <a:rPr lang="en-GB" sz="1300" b="0" dirty="0" smtClean="0"/>
              <a:t>Collection Postman</a:t>
            </a:r>
          </a:p>
        </p:txBody>
      </p:sp>
    </p:spTree>
    <p:extLst>
      <p:ext uri="{BB962C8B-B14F-4D97-AF65-F5344CB8AC3E}">
        <p14:creationId xmlns:p14="http://schemas.microsoft.com/office/powerpoint/2010/main" val="410062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0748" y="404664"/>
            <a:ext cx="10658476" cy="388889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Définition des test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737873" y="1077874"/>
            <a:ext cx="10639112" cy="1198998"/>
          </a:xfrm>
        </p:spPr>
        <p:txBody>
          <a:bodyPr/>
          <a:lstStyle/>
          <a:p>
            <a:pPr lvl="2"/>
            <a:r>
              <a:rPr lang="en-GB" sz="1600" dirty="0" smtClean="0"/>
              <a:t>On aura </a:t>
            </a:r>
            <a:r>
              <a:rPr lang="en-GB" sz="1600" dirty="0" err="1" smtClean="0"/>
              <a:t>besoin</a:t>
            </a:r>
            <a:r>
              <a:rPr lang="en-GB" sz="1600" dirty="0" smtClean="0"/>
              <a:t> de </a:t>
            </a:r>
            <a:r>
              <a:rPr lang="en-GB" sz="1600" dirty="0" err="1" smtClean="0"/>
              <a:t>plusieurs</a:t>
            </a:r>
            <a:r>
              <a:rPr lang="en-GB" sz="1600" dirty="0" smtClean="0"/>
              <a:t> notion: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GB" sz="1400" dirty="0" err="1" smtClean="0"/>
              <a:t>Gestion</a:t>
            </a:r>
            <a:r>
              <a:rPr lang="en-GB" sz="1400" dirty="0" smtClean="0"/>
              <a:t> des tests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GB" sz="1400" dirty="0"/>
              <a:t>Cucumber (Gherkin</a:t>
            </a:r>
            <a:r>
              <a:rPr lang="en-GB" sz="1400" dirty="0" smtClean="0"/>
              <a:t>)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GB" sz="1400" dirty="0" smtClean="0"/>
              <a:t>Test Data</a:t>
            </a:r>
          </a:p>
          <a:p>
            <a:pPr lvl="3">
              <a:buFont typeface="Wingdings" panose="05000000000000000000" pitchFamily="2" charset="2"/>
              <a:buChar char="Ø"/>
            </a:pPr>
            <a:endParaRPr lang="en-GB" sz="1400" dirty="0" smtClean="0"/>
          </a:p>
          <a:p>
            <a:pPr lvl="3">
              <a:buFont typeface="Wingdings" panose="05000000000000000000" pitchFamily="2" charset="2"/>
              <a:buChar char="Ø"/>
            </a:pPr>
            <a:endParaRPr lang="en-GB" sz="1400" dirty="0"/>
          </a:p>
          <a:p>
            <a:pPr lvl="3">
              <a:buFont typeface="Wingdings" panose="05000000000000000000" pitchFamily="2" charset="2"/>
              <a:buChar char="Ø"/>
            </a:pPr>
            <a:endParaRPr lang="en-GB" sz="1400" dirty="0" smtClean="0"/>
          </a:p>
        </p:txBody>
      </p:sp>
      <p:cxnSp>
        <p:nvCxnSpPr>
          <p:cNvPr id="19" name="Connecteur droit avec flèche 18"/>
          <p:cNvCxnSpPr>
            <a:stCxn id="18" idx="3"/>
          </p:cNvCxnSpPr>
          <p:nvPr/>
        </p:nvCxnSpPr>
        <p:spPr>
          <a:xfrm flipV="1">
            <a:off x="2567608" y="3120506"/>
            <a:ext cx="1440160" cy="8125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stCxn id="18" idx="3"/>
          </p:cNvCxnSpPr>
          <p:nvPr/>
        </p:nvCxnSpPr>
        <p:spPr>
          <a:xfrm>
            <a:off x="2567608" y="3933056"/>
            <a:ext cx="19442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Espace réservé du contenu 7"/>
          <p:cNvSpPr>
            <a:spLocks noGrp="1"/>
          </p:cNvSpPr>
          <p:nvPr>
            <p:ph idx="1"/>
          </p:nvPr>
        </p:nvSpPr>
        <p:spPr>
          <a:xfrm>
            <a:off x="4229977" y="5544058"/>
            <a:ext cx="1695283" cy="446561"/>
          </a:xfrm>
        </p:spPr>
        <p:txBody>
          <a:bodyPr/>
          <a:lstStyle/>
          <a:p>
            <a:pPr marL="0" lvl="2" indent="0" algn="ctr">
              <a:buNone/>
            </a:pPr>
            <a:r>
              <a:rPr lang="en-GB" sz="1300" b="0" dirty="0" smtClean="0"/>
              <a:t>Les </a:t>
            </a:r>
            <a:r>
              <a:rPr lang="en-GB" sz="1300" dirty="0" err="1"/>
              <a:t>c</a:t>
            </a:r>
            <a:r>
              <a:rPr lang="en-GB" sz="1300" b="0" dirty="0" err="1" smtClean="0"/>
              <a:t>as</a:t>
            </a:r>
            <a:r>
              <a:rPr lang="en-GB" sz="1300" b="0" dirty="0" smtClean="0"/>
              <a:t> de test </a:t>
            </a:r>
            <a:r>
              <a:rPr lang="en-GB" sz="1300" b="0" dirty="0" err="1" smtClean="0"/>
              <a:t>seront</a:t>
            </a:r>
            <a:r>
              <a:rPr lang="en-GB" sz="1300" b="0" dirty="0" smtClean="0"/>
              <a:t> </a:t>
            </a:r>
            <a:r>
              <a:rPr lang="en-GB" sz="1300" b="0" dirty="0" err="1" smtClean="0"/>
              <a:t>écrit</a:t>
            </a:r>
            <a:r>
              <a:rPr lang="en-GB" sz="1300" b="0" dirty="0" smtClean="0"/>
              <a:t> </a:t>
            </a:r>
            <a:r>
              <a:rPr lang="en-GB" sz="1300" b="0" dirty="0" err="1" smtClean="0"/>
              <a:t>en</a:t>
            </a:r>
            <a:r>
              <a:rPr lang="en-GB" sz="1300" b="0" dirty="0" smtClean="0"/>
              <a:t> Gherkin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848" y="4290135"/>
            <a:ext cx="1215579" cy="121557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784" y="4344599"/>
            <a:ext cx="1851670" cy="1086999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213" y="3649523"/>
            <a:ext cx="1080120" cy="567063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583" y="3261543"/>
            <a:ext cx="1343025" cy="1343025"/>
          </a:xfrm>
          <a:prstGeom prst="rect">
            <a:avLst/>
          </a:prstGeom>
        </p:spPr>
      </p:pic>
      <p:sp>
        <p:nvSpPr>
          <p:cNvPr id="27" name="Espace réservé du contenu 7"/>
          <p:cNvSpPr>
            <a:spLocks noGrp="1"/>
          </p:cNvSpPr>
          <p:nvPr>
            <p:ph idx="1"/>
          </p:nvPr>
        </p:nvSpPr>
        <p:spPr>
          <a:xfrm>
            <a:off x="6874489" y="5500798"/>
            <a:ext cx="2664296" cy="607789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b="0" dirty="0" err="1" smtClean="0"/>
              <a:t>Cucumber</a:t>
            </a:r>
            <a:r>
              <a:rPr lang="fr-FR" sz="1300" b="0" dirty="0" smtClean="0"/>
              <a:t> s’en charge pour faire les appels nécessaire vers notre code JS</a:t>
            </a:r>
          </a:p>
        </p:txBody>
      </p:sp>
      <p:sp>
        <p:nvSpPr>
          <p:cNvPr id="28" name="Espace réservé du contenu 7"/>
          <p:cNvSpPr>
            <a:spLocks noGrp="1"/>
          </p:cNvSpPr>
          <p:nvPr>
            <p:ph idx="1"/>
          </p:nvPr>
        </p:nvSpPr>
        <p:spPr>
          <a:xfrm>
            <a:off x="9984432" y="4554397"/>
            <a:ext cx="1695283" cy="687054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b="0" dirty="0" smtClean="0"/>
              <a:t>Le code s’occupe d’injecter la data pour exécuter après</a:t>
            </a:r>
          </a:p>
        </p:txBody>
      </p:sp>
      <p:cxnSp>
        <p:nvCxnSpPr>
          <p:cNvPr id="17" name="Connecteur droit avec flèche 16"/>
          <p:cNvCxnSpPr>
            <a:stCxn id="18" idx="3"/>
          </p:cNvCxnSpPr>
          <p:nvPr/>
        </p:nvCxnSpPr>
        <p:spPr>
          <a:xfrm>
            <a:off x="2567608" y="3933056"/>
            <a:ext cx="1440160" cy="8640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Espace réservé du contenu 7"/>
          <p:cNvSpPr>
            <a:spLocks noGrp="1"/>
          </p:cNvSpPr>
          <p:nvPr>
            <p:ph idx="1"/>
          </p:nvPr>
        </p:nvSpPr>
        <p:spPr>
          <a:xfrm>
            <a:off x="4045050" y="2855417"/>
            <a:ext cx="1695283" cy="452510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b="0" dirty="0" smtClean="0"/>
              <a:t>Statique qui va changer </a:t>
            </a:r>
            <a:r>
              <a:rPr lang="fr-FR" sz="1300" b="0" dirty="0" err="1" smtClean="0"/>
              <a:t>aprés</a:t>
            </a:r>
            <a:endParaRPr lang="fr-FR" sz="1300" b="0" dirty="0" smtClean="0"/>
          </a:p>
        </p:txBody>
      </p:sp>
      <p:cxnSp>
        <p:nvCxnSpPr>
          <p:cNvPr id="23" name="Connecteur droit avec flèche 22"/>
          <p:cNvCxnSpPr>
            <a:stCxn id="6" idx="3"/>
            <a:endCxn id="5" idx="1"/>
          </p:cNvCxnSpPr>
          <p:nvPr/>
        </p:nvCxnSpPr>
        <p:spPr>
          <a:xfrm>
            <a:off x="6003454" y="4888099"/>
            <a:ext cx="1595394" cy="98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>
            <a:stCxn id="5" idx="3"/>
            <a:endCxn id="28" idx="1"/>
          </p:cNvCxnSpPr>
          <p:nvPr/>
        </p:nvCxnSpPr>
        <p:spPr>
          <a:xfrm flipV="1">
            <a:off x="8814427" y="4897924"/>
            <a:ext cx="117000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56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0748" y="404664"/>
            <a:ext cx="10658476" cy="388889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Exécution des test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737873" y="1077874"/>
            <a:ext cx="10639112" cy="864096"/>
          </a:xfrm>
        </p:spPr>
        <p:txBody>
          <a:bodyPr/>
          <a:lstStyle/>
          <a:p>
            <a:pPr lvl="2"/>
            <a:r>
              <a:rPr lang="en-GB" sz="1600" dirty="0" smtClean="0"/>
              <a:t>Qui se </a:t>
            </a:r>
            <a:r>
              <a:rPr lang="en-GB" sz="1600" dirty="0" err="1" smtClean="0"/>
              <a:t>fera</a:t>
            </a:r>
            <a:r>
              <a:rPr lang="en-GB" sz="1600" dirty="0" smtClean="0"/>
              <a:t> de </a:t>
            </a:r>
            <a:r>
              <a:rPr lang="en-GB" sz="1600" dirty="0" err="1" smtClean="0"/>
              <a:t>maniére</a:t>
            </a:r>
            <a:r>
              <a:rPr lang="en-GB" sz="1600" dirty="0" smtClean="0"/>
              <a:t> </a:t>
            </a:r>
            <a:r>
              <a:rPr lang="en-GB" sz="1600" dirty="0" err="1" smtClean="0"/>
              <a:t>périodique</a:t>
            </a:r>
            <a:r>
              <a:rPr lang="en-GB" sz="1600" dirty="0" smtClean="0"/>
              <a:t> </a:t>
            </a:r>
            <a:r>
              <a:rPr lang="en-GB" sz="1600" dirty="0" err="1" smtClean="0"/>
              <a:t>dans</a:t>
            </a:r>
            <a:r>
              <a:rPr lang="en-GB" sz="1600" dirty="0" smtClean="0"/>
              <a:t> la pipeline CI/CD avec un </a:t>
            </a:r>
            <a:r>
              <a:rPr lang="en-GB" sz="1600" dirty="0" err="1" smtClean="0"/>
              <a:t>environnement</a:t>
            </a:r>
            <a:r>
              <a:rPr lang="en-GB" sz="1600" dirty="0" smtClean="0"/>
              <a:t> </a:t>
            </a:r>
            <a:r>
              <a:rPr lang="en-GB" sz="1600" dirty="0" err="1" smtClean="0"/>
              <a:t>NodeJs</a:t>
            </a:r>
            <a:r>
              <a:rPr lang="en-GB" sz="1600" dirty="0" smtClean="0"/>
              <a:t> qui </a:t>
            </a:r>
            <a:r>
              <a:rPr lang="en-GB" sz="1600" dirty="0" err="1" smtClean="0"/>
              <a:t>exécutera</a:t>
            </a:r>
            <a:r>
              <a:rPr lang="en-GB" sz="1600" dirty="0" smtClean="0"/>
              <a:t> les </a:t>
            </a:r>
            <a:r>
              <a:rPr lang="en-GB" sz="1600" dirty="0" err="1" smtClean="0"/>
              <a:t>différents</a:t>
            </a:r>
            <a:r>
              <a:rPr lang="en-GB" sz="1600" dirty="0" smtClean="0"/>
              <a:t> scripts.</a:t>
            </a:r>
            <a:endParaRPr lang="en-GB" sz="1600" b="0" dirty="0" smtClean="0"/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5159896" y="4293096"/>
            <a:ext cx="181345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Espace réservé du contenu 7"/>
          <p:cNvSpPr>
            <a:spLocks noGrp="1"/>
          </p:cNvSpPr>
          <p:nvPr>
            <p:ph idx="1"/>
          </p:nvPr>
        </p:nvSpPr>
        <p:spPr>
          <a:xfrm>
            <a:off x="5209787" y="3865600"/>
            <a:ext cx="1695283" cy="260627"/>
          </a:xfrm>
        </p:spPr>
        <p:txBody>
          <a:bodyPr/>
          <a:lstStyle/>
          <a:p>
            <a:pPr marL="0" lvl="2" indent="0" algn="ctr">
              <a:buNone/>
            </a:pPr>
            <a:r>
              <a:rPr lang="en-GB" sz="1300" b="0" dirty="0" smtClean="0"/>
              <a:t>Il  sera integer á la pipeline CI/CD</a:t>
            </a:r>
          </a:p>
        </p:txBody>
      </p:sp>
      <p:sp>
        <p:nvSpPr>
          <p:cNvPr id="25" name="Espace réservé du contenu 7"/>
          <p:cNvSpPr>
            <a:spLocks noGrp="1"/>
          </p:cNvSpPr>
          <p:nvPr>
            <p:ph idx="1"/>
          </p:nvPr>
        </p:nvSpPr>
        <p:spPr>
          <a:xfrm>
            <a:off x="2855795" y="5117372"/>
            <a:ext cx="1813130" cy="661254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b="0" dirty="0" smtClean="0"/>
              <a:t>L’exécution </a:t>
            </a:r>
            <a:r>
              <a:rPr lang="fr-FR" sz="1300" dirty="0"/>
              <a:t>s</a:t>
            </a:r>
            <a:r>
              <a:rPr lang="fr-FR" sz="1300" b="0" dirty="0" smtClean="0"/>
              <a:t>e fait dans un environnement </a:t>
            </a:r>
            <a:r>
              <a:rPr lang="fr-FR" sz="1300" b="0" dirty="0" err="1" smtClean="0"/>
              <a:t>NodeJs</a:t>
            </a:r>
            <a:endParaRPr lang="fr-FR" sz="1300" b="0" dirty="0" smtClean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844" y="2726643"/>
            <a:ext cx="1094893" cy="1200509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717" y="4294664"/>
            <a:ext cx="1424328" cy="71216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3059232"/>
            <a:ext cx="2711624" cy="72980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185" y="3863903"/>
            <a:ext cx="1276350" cy="1276350"/>
          </a:xfrm>
          <a:prstGeom prst="rect">
            <a:avLst/>
          </a:prstGeom>
        </p:spPr>
      </p:pic>
      <p:sp>
        <p:nvSpPr>
          <p:cNvPr id="23" name="Espace réservé du contenu 7"/>
          <p:cNvSpPr>
            <a:spLocks noGrp="1"/>
          </p:cNvSpPr>
          <p:nvPr>
            <p:ph idx="1"/>
          </p:nvPr>
        </p:nvSpPr>
        <p:spPr>
          <a:xfrm>
            <a:off x="7091316" y="5043713"/>
            <a:ext cx="1813130" cy="401511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b="0" dirty="0" smtClean="0"/>
              <a:t>L’exécution </a:t>
            </a:r>
            <a:r>
              <a:rPr lang="fr-FR" sz="1300" dirty="0"/>
              <a:t>s</a:t>
            </a:r>
            <a:r>
              <a:rPr lang="fr-FR" sz="1300" b="0" dirty="0" smtClean="0"/>
              <a:t>e fait dans un </a:t>
            </a:r>
            <a:r>
              <a:rPr lang="fr-FR" sz="1300" b="0" dirty="0" err="1" smtClean="0"/>
              <a:t>schedule</a:t>
            </a:r>
            <a:endParaRPr lang="fr-FR" sz="1300" b="0" dirty="0" smtClean="0"/>
          </a:p>
        </p:txBody>
      </p:sp>
    </p:spTree>
    <p:extLst>
      <p:ext uri="{BB962C8B-B14F-4D97-AF65-F5344CB8AC3E}">
        <p14:creationId xmlns:p14="http://schemas.microsoft.com/office/powerpoint/2010/main" val="96212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0748" y="404664"/>
            <a:ext cx="10658476" cy="388889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adaptation des test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737873" y="1077874"/>
            <a:ext cx="10639112" cy="864096"/>
          </a:xfrm>
        </p:spPr>
        <p:txBody>
          <a:bodyPr/>
          <a:lstStyle/>
          <a:p>
            <a:pPr lvl="2"/>
            <a:r>
              <a:rPr lang="en-GB" sz="1600" dirty="0" err="1" smtClean="0"/>
              <a:t>C’est</a:t>
            </a:r>
            <a:r>
              <a:rPr lang="en-GB" sz="1600" dirty="0" smtClean="0"/>
              <a:t> </a:t>
            </a:r>
            <a:r>
              <a:rPr lang="en-GB" sz="1600" dirty="0" err="1" smtClean="0"/>
              <a:t>principalement</a:t>
            </a:r>
            <a:r>
              <a:rPr lang="en-GB" sz="1600" dirty="0" smtClean="0"/>
              <a:t> du reporting </a:t>
            </a:r>
            <a:r>
              <a:rPr lang="en-GB" sz="1600" dirty="0" err="1" smtClean="0"/>
              <a:t>soit</a:t>
            </a:r>
            <a:r>
              <a:rPr lang="en-GB" sz="1600" dirty="0" smtClean="0"/>
              <a:t> avec des </a:t>
            </a:r>
            <a:r>
              <a:rPr lang="en-GB" sz="1600" dirty="0" err="1" smtClean="0"/>
              <a:t>librairies</a:t>
            </a:r>
            <a:r>
              <a:rPr lang="en-GB" sz="1600" dirty="0" smtClean="0"/>
              <a:t> </a:t>
            </a:r>
            <a:r>
              <a:rPr lang="en-GB" sz="1600" dirty="0" err="1" smtClean="0"/>
              <a:t>faite</a:t>
            </a:r>
            <a:r>
              <a:rPr lang="en-GB" sz="1600" dirty="0" smtClean="0"/>
              <a:t> pour, </a:t>
            </a:r>
            <a:r>
              <a:rPr lang="en-GB" sz="1600" dirty="0" err="1" smtClean="0"/>
              <a:t>soit</a:t>
            </a:r>
            <a:r>
              <a:rPr lang="en-GB" sz="1600" dirty="0" smtClean="0"/>
              <a:t> avec un rapport custom. </a:t>
            </a:r>
            <a:r>
              <a:rPr lang="en-GB" sz="1600" dirty="0" err="1" smtClean="0"/>
              <a:t>Idéalement</a:t>
            </a:r>
            <a:r>
              <a:rPr lang="en-GB" sz="1600" dirty="0" smtClean="0"/>
              <a:t> </a:t>
            </a:r>
            <a:r>
              <a:rPr lang="en-GB" sz="1600" dirty="0" err="1" smtClean="0"/>
              <a:t>ces</a:t>
            </a:r>
            <a:r>
              <a:rPr lang="en-GB" sz="1600" dirty="0" smtClean="0"/>
              <a:t> rapport </a:t>
            </a:r>
            <a:r>
              <a:rPr lang="en-GB" sz="1600" dirty="0" err="1" smtClean="0"/>
              <a:t>seront</a:t>
            </a:r>
            <a:r>
              <a:rPr lang="en-GB" sz="1600" dirty="0" smtClean="0"/>
              <a:t> communiqués á </a:t>
            </a:r>
            <a:r>
              <a:rPr lang="en-GB" sz="1600" dirty="0" err="1" smtClean="0"/>
              <a:t>l’outil</a:t>
            </a:r>
            <a:r>
              <a:rPr lang="en-GB" sz="1600" dirty="0" smtClean="0"/>
              <a:t> de </a:t>
            </a:r>
            <a:r>
              <a:rPr lang="en-GB" sz="1600" dirty="0" err="1" smtClean="0"/>
              <a:t>gestion</a:t>
            </a:r>
            <a:r>
              <a:rPr lang="en-GB" sz="1600" dirty="0" smtClean="0"/>
              <a:t> des tests.</a:t>
            </a:r>
            <a:endParaRPr lang="en-GB" sz="1600" b="0" dirty="0" smtClean="0"/>
          </a:p>
        </p:txBody>
      </p:sp>
      <p:cxnSp>
        <p:nvCxnSpPr>
          <p:cNvPr id="19" name="Connecteur droit avec flèche 18"/>
          <p:cNvCxnSpPr>
            <a:stCxn id="6" idx="3"/>
            <a:endCxn id="18" idx="1"/>
          </p:cNvCxnSpPr>
          <p:nvPr/>
        </p:nvCxnSpPr>
        <p:spPr>
          <a:xfrm flipV="1">
            <a:off x="3920158" y="2839709"/>
            <a:ext cx="1404142" cy="1062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Espace réservé du contenu 7"/>
          <p:cNvSpPr>
            <a:spLocks noGrp="1"/>
          </p:cNvSpPr>
          <p:nvPr>
            <p:ph idx="1"/>
          </p:nvPr>
        </p:nvSpPr>
        <p:spPr>
          <a:xfrm>
            <a:off x="2396241" y="2969735"/>
            <a:ext cx="1695283" cy="260627"/>
          </a:xfrm>
        </p:spPr>
        <p:txBody>
          <a:bodyPr/>
          <a:lstStyle/>
          <a:p>
            <a:pPr marL="0" lvl="2" indent="0" algn="ctr">
              <a:buNone/>
            </a:pPr>
            <a:r>
              <a:rPr lang="en-GB" sz="1300" b="0" dirty="0" smtClean="0"/>
              <a:t>Reporting</a:t>
            </a:r>
          </a:p>
        </p:txBody>
      </p:sp>
      <p:cxnSp>
        <p:nvCxnSpPr>
          <p:cNvPr id="22" name="Connecteur droit avec flèche 21"/>
          <p:cNvCxnSpPr>
            <a:stCxn id="6" idx="3"/>
            <a:endCxn id="24" idx="1"/>
          </p:cNvCxnSpPr>
          <p:nvPr/>
        </p:nvCxnSpPr>
        <p:spPr>
          <a:xfrm>
            <a:off x="3920158" y="3901875"/>
            <a:ext cx="1523916" cy="217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Espace réservé du contenu 7"/>
          <p:cNvSpPr>
            <a:spLocks noGrp="1"/>
          </p:cNvSpPr>
          <p:nvPr>
            <p:ph idx="1"/>
          </p:nvPr>
        </p:nvSpPr>
        <p:spPr>
          <a:xfrm>
            <a:off x="5399419" y="4583041"/>
            <a:ext cx="2564935" cy="720080"/>
          </a:xfrm>
        </p:spPr>
        <p:txBody>
          <a:bodyPr/>
          <a:lstStyle/>
          <a:p>
            <a:pPr marL="0" lvl="2" indent="0" algn="ctr">
              <a:buNone/>
            </a:pPr>
            <a:r>
              <a:rPr lang="en-GB" sz="1300" dirty="0" smtClean="0"/>
              <a:t>Custom reports qui </a:t>
            </a:r>
            <a:r>
              <a:rPr lang="en-GB" sz="1300" dirty="0" err="1" smtClean="0"/>
              <a:t>seront</a:t>
            </a:r>
            <a:r>
              <a:rPr lang="en-GB" sz="1300" dirty="0" smtClean="0"/>
              <a:t> communiqués via API </a:t>
            </a:r>
            <a:r>
              <a:rPr lang="en-GB" sz="1300" dirty="0" err="1" smtClean="0"/>
              <a:t>ou</a:t>
            </a:r>
            <a:r>
              <a:rPr lang="en-GB" sz="1300" dirty="0" smtClean="0"/>
              <a:t> Mail </a:t>
            </a:r>
            <a:r>
              <a:rPr lang="en-GB" sz="1300" dirty="0" err="1" smtClean="0"/>
              <a:t>ou</a:t>
            </a:r>
            <a:r>
              <a:rPr lang="en-GB" sz="1300" dirty="0" smtClean="0"/>
              <a:t> avec </a:t>
            </a:r>
            <a:r>
              <a:rPr lang="en-GB" sz="1300" dirty="0" err="1" smtClean="0"/>
              <a:t>outil</a:t>
            </a:r>
            <a:r>
              <a:rPr lang="en-GB" sz="1300" dirty="0" smtClean="0"/>
              <a:t> de </a:t>
            </a:r>
            <a:r>
              <a:rPr lang="en-GB" sz="1300" dirty="0" err="1" smtClean="0"/>
              <a:t>Gestion</a:t>
            </a:r>
            <a:r>
              <a:rPr lang="en-GB" sz="1300" dirty="0" smtClean="0"/>
              <a:t> de test</a:t>
            </a:r>
            <a:endParaRPr lang="en-GB" sz="1300" b="0" dirty="0" smtClean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8" y="3230362"/>
            <a:ext cx="1352550" cy="1343025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300" y="2421236"/>
            <a:ext cx="1919224" cy="836945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97" y="3609632"/>
            <a:ext cx="1080120" cy="567063"/>
          </a:xfrm>
          <a:prstGeom prst="rect">
            <a:avLst/>
          </a:prstGeom>
        </p:spPr>
      </p:pic>
      <p:cxnSp>
        <p:nvCxnSpPr>
          <p:cNvPr id="21" name="Connecteur droit avec flèche 20"/>
          <p:cNvCxnSpPr>
            <a:stCxn id="6" idx="3"/>
            <a:endCxn id="25" idx="1"/>
          </p:cNvCxnSpPr>
          <p:nvPr/>
        </p:nvCxnSpPr>
        <p:spPr>
          <a:xfrm>
            <a:off x="3920158" y="3901875"/>
            <a:ext cx="1479261" cy="10412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Espace réservé du contenu 7"/>
          <p:cNvSpPr>
            <a:spLocks noGrp="1"/>
          </p:cNvSpPr>
          <p:nvPr>
            <p:ph idx="1"/>
          </p:nvPr>
        </p:nvSpPr>
        <p:spPr>
          <a:xfrm>
            <a:off x="5444074" y="3609632"/>
            <a:ext cx="2520280" cy="627893"/>
          </a:xfrm>
        </p:spPr>
        <p:txBody>
          <a:bodyPr/>
          <a:lstStyle/>
          <a:p>
            <a:pPr marL="0" lvl="2" indent="0" algn="ctr">
              <a:buNone/>
            </a:pPr>
            <a:r>
              <a:rPr lang="en-GB" sz="1300" dirty="0" err="1" smtClean="0"/>
              <a:t>Envoyer</a:t>
            </a:r>
            <a:r>
              <a:rPr lang="en-GB" sz="1300" dirty="0" smtClean="0"/>
              <a:t> les </a:t>
            </a:r>
            <a:r>
              <a:rPr lang="en-GB" sz="1300" dirty="0" err="1" smtClean="0"/>
              <a:t>données</a:t>
            </a:r>
            <a:r>
              <a:rPr lang="en-GB" sz="1300" dirty="0" smtClean="0"/>
              <a:t> </a:t>
            </a:r>
            <a:r>
              <a:rPr lang="en-GB" sz="1300" dirty="0" err="1" smtClean="0"/>
              <a:t>vers</a:t>
            </a:r>
            <a:r>
              <a:rPr lang="en-GB" sz="1300" dirty="0" smtClean="0"/>
              <a:t> les </a:t>
            </a:r>
            <a:r>
              <a:rPr lang="en-GB" sz="1300" dirty="0" err="1" smtClean="0"/>
              <a:t>outils</a:t>
            </a:r>
            <a:r>
              <a:rPr lang="en-GB" sz="1300" dirty="0" smtClean="0"/>
              <a:t> de </a:t>
            </a:r>
            <a:r>
              <a:rPr lang="en-GB" sz="1300" dirty="0" err="1" smtClean="0"/>
              <a:t>Gestion</a:t>
            </a:r>
            <a:r>
              <a:rPr lang="en-GB" sz="1300" dirty="0" smtClean="0"/>
              <a:t> des tests qui </a:t>
            </a:r>
            <a:r>
              <a:rPr lang="en-GB" sz="1300" dirty="0" err="1" smtClean="0"/>
              <a:t>vont</a:t>
            </a:r>
            <a:r>
              <a:rPr lang="en-GB" sz="1300" dirty="0" smtClean="0"/>
              <a:t> </a:t>
            </a:r>
            <a:r>
              <a:rPr lang="en-GB" sz="1300" dirty="0" err="1" smtClean="0"/>
              <a:t>générer</a:t>
            </a:r>
            <a:r>
              <a:rPr lang="en-GB" sz="1300" dirty="0" smtClean="0"/>
              <a:t> les rapports</a:t>
            </a:r>
            <a:endParaRPr lang="en-GB" sz="1300" b="0" dirty="0" smtClean="0"/>
          </a:p>
        </p:txBody>
      </p:sp>
    </p:spTree>
    <p:extLst>
      <p:ext uri="{BB962C8B-B14F-4D97-AF65-F5344CB8AC3E}">
        <p14:creationId xmlns:p14="http://schemas.microsoft.com/office/powerpoint/2010/main" val="376739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9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10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</a:spPr>
      <a:bodyPr wrap="square" anchor="ctr">
        <a:noAutofit/>
      </a:bodyPr>
      <a:lstStyle>
        <a:defPPr algn="ctr">
          <a:defRPr sz="1600" dirty="0">
            <a:solidFill>
              <a:schemeClr val="bg1"/>
            </a:solidFill>
          </a:defRPr>
        </a:defPPr>
      </a:lstStyle>
    </a:spDef>
    <a:txDef>
      <a:spPr bwMode="gray">
        <a:solidFill>
          <a:schemeClr val="accent2"/>
        </a:solidFill>
      </a:spPr>
      <a:bodyPr vert="horz" wrap="square" lIns="72000" tIns="72000" rIns="72000" bIns="72000" rtlCol="0" anchor="ctr" anchorCtr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</a:txDef>
  </a:objectDefaults>
  <a:extraClrSchemeLst/>
</a:theme>
</file>

<file path=ppt/theme/theme12.xml><?xml version="1.0" encoding="utf-8"?>
<a:theme xmlns:a="http://schemas.openxmlformats.org/drawingml/2006/main" name="11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12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13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14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15_SFR">
  <a:themeElements>
    <a:clrScheme name="SFR PPT">
      <a:dk1>
        <a:srgbClr val="000000"/>
      </a:dk1>
      <a:lt1>
        <a:srgbClr val="FFFFFF"/>
      </a:lt1>
      <a:dk2>
        <a:srgbClr val="E1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DFAC00"/>
      </a:accent4>
      <a:accent5>
        <a:srgbClr val="CE5498"/>
      </a:accent5>
      <a:accent6>
        <a:srgbClr val="6B6E6E"/>
      </a:accent6>
      <a:hlink>
        <a:srgbClr val="000000"/>
      </a:hlink>
      <a:folHlink>
        <a:srgbClr val="000000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16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17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18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</a:spPr>
      <a:bodyPr wrap="square" anchor="ctr">
        <a:noAutofit/>
      </a:bodyPr>
      <a:lstStyle>
        <a:defPPr algn="ctr">
          <a:defRPr sz="1600" dirty="0">
            <a:solidFill>
              <a:schemeClr val="bg1"/>
            </a:solidFill>
          </a:defRPr>
        </a:defPPr>
      </a:lstStyle>
    </a:spDef>
    <a:txDef>
      <a:spPr bwMode="gray">
        <a:solidFill>
          <a:schemeClr val="accent2"/>
        </a:solidFill>
      </a:spPr>
      <a:bodyPr vert="horz" wrap="square" lIns="72000" tIns="72000" rIns="72000" bIns="72000" rtlCol="0" anchor="ctr" anchorCtr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6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19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20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21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7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4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5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8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</a:spPr>
      <a:bodyPr wrap="square" anchor="ctr">
        <a:noAutofit/>
      </a:bodyPr>
      <a:lstStyle>
        <a:defPPr algn="ctr">
          <a:defRPr sz="1600" dirty="0">
            <a:solidFill>
              <a:schemeClr val="bg1"/>
            </a:solidFill>
          </a:defRPr>
        </a:defPPr>
      </a:lstStyle>
    </a:spDef>
    <a:txDef>
      <a:spPr bwMode="gray">
        <a:solidFill>
          <a:schemeClr val="accent2"/>
        </a:solidFill>
      </a:spPr>
      <a:bodyPr vert="horz" wrap="square" lIns="72000" tIns="72000" rIns="72000" bIns="72000" rtlCol="0" anchor="ctr" anchorCtr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Masque PPT SFR Business 16-9 paysage V2</Template>
  <TotalTime>27900</TotalTime>
  <Words>577</Words>
  <Application>Microsoft Office PowerPoint</Application>
  <PresentationFormat>Grand écran</PresentationFormat>
  <Paragraphs>137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22</vt:i4>
      </vt:variant>
      <vt:variant>
        <vt:lpstr>Titres des diapositives</vt:lpstr>
      </vt:variant>
      <vt:variant>
        <vt:i4>16</vt:i4>
      </vt:variant>
    </vt:vector>
  </HeadingPairs>
  <TitlesOfParts>
    <vt:vector size="43" baseType="lpstr">
      <vt:lpstr>Arial</vt:lpstr>
      <vt:lpstr>Calibri</vt:lpstr>
      <vt:lpstr>SFR</vt:lpstr>
      <vt:lpstr>SFR Black</vt:lpstr>
      <vt:lpstr>Wingdings</vt:lpstr>
      <vt:lpstr>SFR</vt:lpstr>
      <vt:lpstr>6_SFR</vt:lpstr>
      <vt:lpstr>1_SFR</vt:lpstr>
      <vt:lpstr>2_SFR</vt:lpstr>
      <vt:lpstr>7_SFR</vt:lpstr>
      <vt:lpstr>3_SFR</vt:lpstr>
      <vt:lpstr>4_SFR</vt:lpstr>
      <vt:lpstr>5_SFR</vt:lpstr>
      <vt:lpstr>8_SFR</vt:lpstr>
      <vt:lpstr>9_SFR</vt:lpstr>
      <vt:lpstr>10_SFR</vt:lpstr>
      <vt:lpstr>11_SFR</vt:lpstr>
      <vt:lpstr>12_SFR</vt:lpstr>
      <vt:lpstr>13_SFR</vt:lpstr>
      <vt:lpstr>14_SFR</vt:lpstr>
      <vt:lpstr>15_SFR</vt:lpstr>
      <vt:lpstr>16_SFR</vt:lpstr>
      <vt:lpstr>17_SFR</vt:lpstr>
      <vt:lpstr>18_SFR</vt:lpstr>
      <vt:lpstr>19_SFR</vt:lpstr>
      <vt:lpstr>20_SFR</vt:lpstr>
      <vt:lpstr>21_SFR</vt:lpstr>
      <vt:lpstr>COMPARAISON DES OUTILS de gestion de cas de tests</vt:lpstr>
      <vt:lpstr>COMPARAISON DES OUTILS d’AUTOMATISATION DE TEST</vt:lpstr>
      <vt:lpstr>COMPARAISON DES OUTILS d’AUTOMATISATION DE TEST</vt:lpstr>
      <vt:lpstr>SOLUTION</vt:lpstr>
      <vt:lpstr>Présentation PowerPoint</vt:lpstr>
      <vt:lpstr>Génération des test</vt:lpstr>
      <vt:lpstr>Définition des test</vt:lpstr>
      <vt:lpstr>Exécution des test</vt:lpstr>
      <vt:lpstr>adaptation des test</vt:lpstr>
      <vt:lpstr>WORKFLOW</vt:lpstr>
      <vt:lpstr>PROCESS DE LA COLLECTION</vt:lpstr>
      <vt:lpstr>GÉRER LES TESTS</vt:lpstr>
      <vt:lpstr>Présentation PowerPoint</vt:lpstr>
      <vt:lpstr>Présentation PowerPoint</vt:lpstr>
      <vt:lpstr>Présentation PowerPoint</vt:lpstr>
      <vt:lpstr>Présentation PowerPoint</vt:lpstr>
    </vt:vector>
  </TitlesOfParts>
  <Manager>SFR</Manager>
  <Company>SFR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Méthodologie</dc:title>
  <dc:subject>SFR</dc:subject>
  <dc:creator>Laure Frandeboeuf</dc:creator>
  <cp:lastModifiedBy>Houssam Eddine Abou El Haoul</cp:lastModifiedBy>
  <cp:revision>418</cp:revision>
  <cp:lastPrinted>2016-06-29T11:32:26Z</cp:lastPrinted>
  <dcterms:created xsi:type="dcterms:W3CDTF">2016-01-05T14:12:10Z</dcterms:created>
  <dcterms:modified xsi:type="dcterms:W3CDTF">2024-06-11T11:47:17Z</dcterms:modified>
</cp:coreProperties>
</file>